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33" r:id="rId2"/>
    <p:sldId id="355" r:id="rId3"/>
    <p:sldId id="357" r:id="rId4"/>
    <p:sldId id="358" r:id="rId5"/>
    <p:sldId id="359" r:id="rId6"/>
    <p:sldId id="387" r:id="rId7"/>
    <p:sldId id="362" r:id="rId8"/>
    <p:sldId id="360" r:id="rId9"/>
    <p:sldId id="388" r:id="rId10"/>
    <p:sldId id="361" r:id="rId11"/>
    <p:sldId id="363" r:id="rId12"/>
    <p:sldId id="369" r:id="rId13"/>
    <p:sldId id="389" r:id="rId14"/>
    <p:sldId id="372" r:id="rId15"/>
    <p:sldId id="371" r:id="rId16"/>
    <p:sldId id="373" r:id="rId17"/>
    <p:sldId id="390" r:id="rId18"/>
    <p:sldId id="367" r:id="rId19"/>
    <p:sldId id="397" r:id="rId20"/>
    <p:sldId id="368" r:id="rId21"/>
    <p:sldId id="376" r:id="rId22"/>
    <p:sldId id="377" r:id="rId23"/>
    <p:sldId id="379" r:id="rId24"/>
    <p:sldId id="378" r:id="rId25"/>
    <p:sldId id="348" r:id="rId26"/>
    <p:sldId id="337" r:id="rId27"/>
    <p:sldId id="350" r:id="rId28"/>
    <p:sldId id="344" r:id="rId29"/>
    <p:sldId id="380" r:id="rId30"/>
    <p:sldId id="391" r:id="rId31"/>
    <p:sldId id="381" r:id="rId32"/>
    <p:sldId id="345" r:id="rId33"/>
    <p:sldId id="382" r:id="rId34"/>
    <p:sldId id="392" r:id="rId35"/>
    <p:sldId id="347" r:id="rId36"/>
    <p:sldId id="340" r:id="rId37"/>
    <p:sldId id="383" r:id="rId38"/>
    <p:sldId id="394" r:id="rId39"/>
    <p:sldId id="384" r:id="rId40"/>
    <p:sldId id="385" r:id="rId41"/>
    <p:sldId id="395" r:id="rId42"/>
    <p:sldId id="386" r:id="rId43"/>
    <p:sldId id="338" r:id="rId44"/>
    <p:sldId id="356" r:id="rId45"/>
    <p:sldId id="364" r:id="rId46"/>
    <p:sldId id="370" r:id="rId47"/>
    <p:sldId id="336" r:id="rId48"/>
    <p:sldId id="393" r:id="rId49"/>
    <p:sldId id="39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wen Williams" initials="OW" lastIdx="16" clrIdx="0">
    <p:extLst>
      <p:ext uri="{19B8F6BF-5375-455C-9EA6-DF929625EA0E}">
        <p15:presenceInfo xmlns:p15="http://schemas.microsoft.com/office/powerpoint/2012/main" userId="S::ojhw@uw.edu::0630a707-ecef-48f9-8566-8309b1a844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65273" autoAdjust="0"/>
  </p:normalViewPr>
  <p:slideViewPr>
    <p:cSldViewPr snapToGrid="0">
      <p:cViewPr varScale="1">
        <p:scale>
          <a:sx n="48" d="100"/>
          <a:sy n="48" d="100"/>
        </p:scale>
        <p:origin x="149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684444-3BB8-48EC-9839-862F6AF78880}" type="datetimeFigureOut">
              <a:rPr lang="en-US" smtClean="0"/>
              <a:t>10/4/2021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48575-329A-4D4B-85AF-B16E9D4B0692}" type="slidenum">
              <a:rPr lang="en-US" smtClean="0"/>
              <a:t>‹#›</a:t>
            </a:fld>
            <a:endParaRPr lang="en-US"/>
          </a:p>
        </p:txBody>
      </p:sp>
    </p:spTree>
    <p:extLst>
      <p:ext uri="{BB962C8B-B14F-4D97-AF65-F5344CB8AC3E}">
        <p14:creationId xmlns:p14="http://schemas.microsoft.com/office/powerpoint/2010/main" val="244586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arkov_chain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Markov_chain#Steady-state_analysis_and_limiting_distributio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really cherish this opportunity as it is a wonderful stage to showcase my research to such an impactful community of researchers. </a:t>
            </a:r>
          </a:p>
          <a:p>
            <a:endParaRPr lang="en-US" baseline="0" dirty="0" smtClean="0"/>
          </a:p>
          <a:p>
            <a:r>
              <a:rPr lang="en-US" baseline="0" dirty="0" smtClean="0"/>
              <a:t>I had a lot of fun working on this research and I believe that they are very important problems in the turbulence community and I am really looking forward to your thoughts and feedback on this work. </a:t>
            </a:r>
          </a:p>
          <a:p>
            <a:endParaRPr lang="en-US" baseline="0" dirty="0" smtClean="0"/>
          </a:p>
          <a:p>
            <a:r>
              <a:rPr lang="en-US" baseline="0" dirty="0" smtClean="0"/>
              <a:t>So, today I will speak on my MS thesis research </a:t>
            </a:r>
          </a:p>
          <a:p>
            <a:endParaRPr lang="en-US" baseline="0" dirty="0" smtClean="0"/>
          </a:p>
          <a:p>
            <a:r>
              <a:rPr lang="en-US" baseline="0" dirty="0" smtClean="0"/>
              <a:t>Which focuses on </a:t>
            </a:r>
            <a:r>
              <a:rPr lang="en-US" sz="1200" dirty="0" smtClean="0"/>
              <a:t>Machine Learning tools</a:t>
            </a:r>
            <a:r>
              <a:rPr lang="en-US" sz="1200" baseline="0" dirty="0" smtClean="0"/>
              <a:t> </a:t>
            </a:r>
            <a:r>
              <a:rPr lang="en-US" sz="1200" dirty="0" smtClean="0"/>
              <a:t>for automated coherent structure Identification and super resolution in turbulent flows. </a:t>
            </a:r>
          </a:p>
          <a:p>
            <a:endParaRPr lang="en-US" sz="1200" dirty="0" smtClean="0"/>
          </a:p>
          <a:p>
            <a:r>
              <a:rPr lang="en-US" sz="1200" dirty="0" smtClean="0"/>
              <a:t>I am Sahil</a:t>
            </a:r>
            <a:r>
              <a:rPr lang="en-US" sz="1200" baseline="0" dirty="0" smtClean="0"/>
              <a:t> Kommalapati and this research was </a:t>
            </a:r>
            <a:r>
              <a:rPr lang="en-US" sz="1200" baseline="0" dirty="0" err="1" smtClean="0"/>
              <a:t>conduceted</a:t>
            </a:r>
            <a:r>
              <a:rPr lang="en-US" sz="1200" baseline="0" dirty="0" smtClean="0"/>
              <a:t> at the Williams turbulence lab at the university of </a:t>
            </a:r>
            <a:r>
              <a:rPr lang="en-US" sz="1200" baseline="0" dirty="0" err="1" smtClean="0"/>
              <a:t>Washingotn’s</a:t>
            </a:r>
            <a:r>
              <a:rPr lang="en-US" sz="1200" baseline="0" dirty="0" smtClean="0"/>
              <a:t> Aeronautics and Astronautics dept. </a:t>
            </a:r>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1</a:t>
            </a:fld>
            <a:endParaRPr lang="en-US"/>
          </a:p>
        </p:txBody>
      </p:sp>
    </p:spTree>
    <p:extLst>
      <p:ext uri="{BB962C8B-B14F-4D97-AF65-F5344CB8AC3E}">
        <p14:creationId xmlns:p14="http://schemas.microsoft.com/office/powerpoint/2010/main" val="2942698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I</a:t>
                </a:r>
                <a:r>
                  <a:rPr lang="en-US" baseline="0" dirty="0" smtClean="0"/>
                  <a:t> will show how we can analyze a corner plot in this slide. So, this is what MCMC on a single vortex candidate would return. </a:t>
                </a:r>
                <a:endParaRPr lang="en-US" dirty="0" smtClean="0"/>
              </a:p>
              <a:p>
                <a:endParaRPr lang="en-US" dirty="0" smtClean="0"/>
              </a:p>
              <a:p>
                <a:r>
                  <a:rPr lang="en-US" dirty="0" smtClean="0"/>
                  <a:t>I.e. It is </a:t>
                </a:r>
                <a:r>
                  <a:rPr lang="en-US" dirty="0" smtClean="0"/>
                  <a:t>an example of the matching on a single</a:t>
                </a:r>
                <a:r>
                  <a:rPr lang="en-US" baseline="0" dirty="0" smtClean="0"/>
                  <a:t> vortex vector field. </a:t>
                </a:r>
                <a:endParaRPr lang="en-US" baseline="0" dirty="0" smtClean="0"/>
              </a:p>
              <a:p>
                <a:endParaRPr lang="en-US" baseline="0" dirty="0" smtClean="0"/>
              </a:p>
              <a:p>
                <a:r>
                  <a:rPr lang="en-US" baseline="0" dirty="0" smtClean="0"/>
                  <a:t>It gives a plot like the one on the left. It is called as the corner plot of optimization. </a:t>
                </a:r>
              </a:p>
              <a:p>
                <a:endParaRPr lang="en-US" baseline="0" dirty="0" smtClean="0"/>
              </a:p>
              <a:p>
                <a:r>
                  <a:rPr lang="en-US" sz="1200" dirty="0" smtClean="0"/>
                  <a:t>Since RVM has 5 parameters, the MCMC returns a plot that contains 5 PDFs. (Which can be observed along the diagonal of the grid)</a:t>
                </a:r>
              </a:p>
              <a:p>
                <a:endParaRPr lang="en-US" baseline="0" dirty="0" smtClean="0"/>
              </a:p>
              <a:p>
                <a:r>
                  <a:rPr lang="en-US" baseline="0" dirty="0" smtClean="0"/>
                  <a:t>Beginning from the top left </a:t>
                </a:r>
                <a:r>
                  <a:rPr lang="en-US" baseline="0" dirty="0" err="1" smtClean="0"/>
                  <a:t>corenr</a:t>
                </a:r>
                <a:r>
                  <a:rPr lang="en-US" baseline="0" dirty="0" smtClean="0"/>
                  <a:t> we have the pdfs for CS, R, X and so 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Each PDF gives the most likely value for that parameter. The whole plot reduces to a 5 dimensional vector. (</a:t>
                </a:r>
                <a14:m>
                  <m:oMath xmlns:m="http://schemas.openxmlformats.org/officeDocument/2006/math">
                    <m:r>
                      <a:rPr lang="en-US" sz="1200" b="1" i="0" smtClean="0">
                        <a:solidFill>
                          <a:srgbClr val="FF0000"/>
                        </a:solidFill>
                        <a:latin typeface="Cambria Math" panose="02040503050406030204" pitchFamily="18" charset="0"/>
                      </a:rPr>
                      <m:t>𝚪</m:t>
                    </m:r>
                    <m:r>
                      <a:rPr lang="en-US" sz="1200" b="0" i="1" smtClean="0">
                        <a:latin typeface="Cambria Math" panose="02040503050406030204" pitchFamily="18" charset="0"/>
                      </a:rPr>
                      <m:t>, </m:t>
                    </m:r>
                    <m:r>
                      <a:rPr lang="en-US" sz="1200" b="0" i="1" smtClean="0">
                        <a:latin typeface="Cambria Math" panose="02040503050406030204" pitchFamily="18" charset="0"/>
                      </a:rPr>
                      <m:t>𝑅</m:t>
                    </m:r>
                    <m:r>
                      <a:rPr lang="en-US" sz="1200" b="0" i="1" smtClean="0">
                        <a:latin typeface="Cambria Math" panose="02040503050406030204" pitchFamily="18" charset="0"/>
                      </a:rPr>
                      <m:t>,</m:t>
                    </m:r>
                    <m:r>
                      <a:rPr lang="en-US" sz="1200" b="0" i="1" smtClean="0">
                        <a:latin typeface="Cambria Math" panose="02040503050406030204" pitchFamily="18" charset="0"/>
                      </a:rPr>
                      <m:t>𝑋</m:t>
                    </m:r>
                    <m:r>
                      <a:rPr lang="en-US" sz="1200" b="0" i="1" smtClean="0">
                        <a:latin typeface="Cambria Math" panose="02040503050406030204" pitchFamily="18" charset="0"/>
                      </a:rPr>
                      <m:t>, </m:t>
                    </m:r>
                    <m:r>
                      <a:rPr lang="en-US" sz="1200" b="0" i="1" smtClean="0">
                        <a:latin typeface="Cambria Math" panose="02040503050406030204" pitchFamily="18" charset="0"/>
                      </a:rPr>
                      <m:t>𝑌</m:t>
                    </m:r>
                    <m:r>
                      <a:rPr lang="en-US" sz="1200" b="0" i="1" smtClean="0">
                        <a:latin typeface="Cambria Math" panose="02040503050406030204" pitchFamily="18" charset="0"/>
                      </a:rPr>
                      <m:t>, </m:t>
                    </m:r>
                    <m:sSub>
                      <m:sSubPr>
                        <m:ctrlPr>
                          <a:rPr lang="en-US" sz="1200" b="0" i="1" smtClean="0">
                            <a:solidFill>
                              <a:srgbClr val="0070C0"/>
                            </a:solidFill>
                            <a:latin typeface="Cambria Math" panose="02040503050406030204" pitchFamily="18" charset="0"/>
                          </a:rPr>
                        </m:ctrlPr>
                      </m:sSubPr>
                      <m:e>
                        <m:r>
                          <a:rPr lang="en-US" sz="1200" b="0" i="1" smtClean="0">
                            <a:solidFill>
                              <a:srgbClr val="0070C0"/>
                            </a:solidFill>
                            <a:latin typeface="Cambria Math" panose="02040503050406030204" pitchFamily="18" charset="0"/>
                          </a:rPr>
                          <m:t>𝑉</m:t>
                        </m:r>
                      </m:e>
                      <m:sub>
                        <m:r>
                          <a:rPr lang="en-US" sz="1200" b="0" i="1" smtClean="0">
                            <a:solidFill>
                              <a:srgbClr val="0070C0"/>
                            </a:solidFill>
                            <a:latin typeface="Cambria Math" panose="02040503050406030204" pitchFamily="18" charset="0"/>
                          </a:rPr>
                          <m:t>𝐶</m:t>
                        </m:r>
                      </m:sub>
                    </m:sSub>
                  </m:oMath>
                </a14:m>
                <a:r>
                  <a:rPr lang="en-US" sz="1200" dirty="0"/>
                  <a:t>)</a:t>
                </a:r>
              </a:p>
              <a:p>
                <a:endParaRPr lang="en-US" baseline="0" dirty="0" smtClean="0"/>
              </a:p>
              <a:p>
                <a:endParaRPr lang="en-US" baseline="0" dirty="0" smtClean="0"/>
              </a:p>
              <a:p>
                <a:r>
                  <a:rPr lang="en-US" baseline="0" dirty="0" smtClean="0"/>
                  <a:t>Which contains 5 values. An sample of extracting a value from PDF is shown in red, corresponding to CS. This is done using a Gaussian fitting on the peak. </a:t>
                </a:r>
              </a:p>
              <a:p>
                <a:endParaRPr lang="en-US" baseline="0" dirty="0" smtClean="0"/>
              </a:p>
              <a:p>
                <a:r>
                  <a:rPr lang="en-US" baseline="0" dirty="0" smtClean="0"/>
                  <a:t>It is important to note that CV which is one of the parameters of RVM, is also a byproduct of the BO, as seen in blue</a:t>
                </a:r>
                <a:r>
                  <a:rPr lang="en-US" baseline="0" dirty="0" smtClean="0"/>
                  <a:t>.! And need not be explicitly known beforehand. </a:t>
                </a:r>
                <a:endParaRPr lang="en-US" baseline="0" dirty="0" smtClean="0"/>
              </a:p>
              <a:p>
                <a:endParaRPr lang="en-US" baseline="0" dirty="0" smtClean="0"/>
              </a:p>
              <a:p>
                <a:r>
                  <a:rPr lang="en-US" baseline="0" dirty="0" smtClean="0"/>
                  <a:t>For completeness , I </a:t>
                </a:r>
                <a:r>
                  <a:rPr lang="en-US" baseline="0" dirty="0" err="1" smtClean="0"/>
                  <a:t>wana</a:t>
                </a:r>
                <a:r>
                  <a:rPr lang="en-US" baseline="0" dirty="0" smtClean="0"/>
                  <a:t> </a:t>
                </a:r>
                <a:r>
                  <a:rPr lang="en-US" baseline="0" dirty="0" err="1" smtClean="0"/>
                  <a:t>mentinos</a:t>
                </a:r>
                <a:r>
                  <a:rPr lang="en-US" baseline="0" dirty="0" smtClean="0"/>
                  <a:t> that </a:t>
                </a:r>
                <a:endParaRPr lang="en-US" baseline="0" dirty="0" smtClean="0"/>
              </a:p>
              <a:p>
                <a:r>
                  <a:rPr lang="en-US" sz="1200" dirty="0" smtClean="0"/>
                  <a:t>The other boxes are joint PDFs that convey information about the convergence and correlation between parameters</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sum things up, we begin with a </a:t>
                </a:r>
                <a:r>
                  <a:rPr lang="en-US" dirty="0" smtClean="0"/>
                  <a:t>Velocity field of a vortex candidate that we want to match with RVM</a:t>
                </a:r>
              </a:p>
              <a:p>
                <a:endParaRPr lang="en-US" baseline="0" dirty="0" smtClean="0"/>
              </a:p>
              <a:p>
                <a:r>
                  <a:rPr lang="en-US" baseline="0" dirty="0" smtClean="0"/>
                  <a:t>apply </a:t>
                </a:r>
                <a:r>
                  <a:rPr lang="en-US" baseline="0" dirty="0" err="1" smtClean="0"/>
                  <a:t>mcmc</a:t>
                </a:r>
                <a:r>
                  <a:rPr lang="en-US" baseline="0" dirty="0" smtClean="0"/>
                  <a:t>, get </a:t>
                </a:r>
                <a:r>
                  <a:rPr lang="en-US" baseline="0" dirty="0" err="1" smtClean="0"/>
                  <a:t>corenr</a:t>
                </a:r>
                <a:r>
                  <a:rPr lang="en-US" baseline="0" dirty="0" smtClean="0"/>
                  <a:t> plot and extract vortex </a:t>
                </a:r>
                <a:r>
                  <a:rPr lang="en-US" baseline="0" dirty="0" smtClean="0"/>
                  <a:t>properties of the candidate that we have identified.  </a:t>
                </a:r>
                <a:endParaRPr lang="en-US" baseline="0" dirty="0" smtClean="0"/>
              </a:p>
              <a:p>
                <a:endParaRPr lang="en-US" dirty="0"/>
              </a:p>
            </p:txBody>
          </p:sp>
        </mc:Choice>
        <mc:Fallback xmlns="">
          <p:sp>
            <p:nvSpPr>
              <p:cNvPr id="3" name="Notes Placeholder 2"/>
              <p:cNvSpPr>
                <a:spLocks noGrp="1"/>
              </p:cNvSpPr>
              <p:nvPr>
                <p:ph type="body" idx="1"/>
              </p:nvPr>
            </p:nvSpPr>
            <p:spPr/>
            <p:txBody>
              <a:bodyPr/>
              <a:lstStyle/>
              <a:p>
                <a:r>
                  <a:rPr lang="en-US" dirty="0" smtClean="0"/>
                  <a:t>Here is an example of </a:t>
                </a:r>
                <a:r>
                  <a:rPr lang="en-US" dirty="0" smtClean="0"/>
                  <a:t>the matching </a:t>
                </a:r>
                <a:r>
                  <a:rPr lang="en-US" dirty="0" smtClean="0"/>
                  <a:t>on a single</a:t>
                </a:r>
                <a:r>
                  <a:rPr lang="en-US" baseline="0" dirty="0" smtClean="0"/>
                  <a:t> vortex vector field. </a:t>
                </a:r>
              </a:p>
              <a:p>
                <a:r>
                  <a:rPr lang="en-US" baseline="0" dirty="0" smtClean="0"/>
                  <a:t>It gives a plot like the one on the left. It is called as the corner plot of optimization. </a:t>
                </a:r>
                <a:endParaRPr lang="en-US" baseline="0" dirty="0" smtClean="0"/>
              </a:p>
              <a:p>
                <a:endParaRPr lang="en-US" baseline="0" dirty="0" smtClean="0"/>
              </a:p>
              <a:p>
                <a:r>
                  <a:rPr lang="en-US" sz="1200" dirty="0" smtClean="0"/>
                  <a:t>Since RVM has 5 parameters, the MCMC returns a plot that contains 5 PDFs. (Which can be observed along the diagonal of the grid)</a:t>
                </a:r>
              </a:p>
              <a:p>
                <a:endParaRPr lang="en-US" baseline="0" dirty="0" smtClean="0"/>
              </a:p>
              <a:p>
                <a:r>
                  <a:rPr lang="en-US" baseline="0" dirty="0" smtClean="0"/>
                  <a:t>Beginning </a:t>
                </a:r>
                <a:r>
                  <a:rPr lang="en-US" baseline="0" dirty="0" smtClean="0"/>
                  <a:t>from the top left </a:t>
                </a:r>
                <a:r>
                  <a:rPr lang="en-US" baseline="0" dirty="0" err="1" smtClean="0"/>
                  <a:t>corenr</a:t>
                </a:r>
                <a:r>
                  <a:rPr lang="en-US" baseline="0" dirty="0" smtClean="0"/>
                  <a:t> we have the pdfs for CS, R, X and so 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Each PDF gives the most likely value for that parameter. The whole plot reduces to a 5 dimensional vector. (</a:t>
                </a:r>
                <a:r>
                  <a:rPr lang="en-US" sz="1200" b="1" i="0" smtClean="0">
                    <a:solidFill>
                      <a:srgbClr val="FF0000"/>
                    </a:solidFill>
                    <a:latin typeface="Cambria Math" panose="02040503050406030204" pitchFamily="18" charset="0"/>
                  </a:rPr>
                  <a:t>𝚪</a:t>
                </a:r>
                <a:r>
                  <a:rPr lang="en-US" sz="1200" b="0" i="0" smtClean="0">
                    <a:latin typeface="Cambria Math" panose="02040503050406030204" pitchFamily="18" charset="0"/>
                  </a:rPr>
                  <a:t>, 𝑅,𝑋, 𝑌, </a:t>
                </a:r>
                <a:r>
                  <a:rPr lang="en-US" sz="1200" b="0" i="0" smtClean="0">
                    <a:solidFill>
                      <a:srgbClr val="0070C0"/>
                    </a:solidFill>
                    <a:latin typeface="Cambria Math" panose="02040503050406030204" pitchFamily="18" charset="0"/>
                  </a:rPr>
                  <a:t>𝑉_𝐶</a:t>
                </a:r>
                <a:r>
                  <a:rPr lang="en-US" sz="1200" dirty="0"/>
                  <a:t>)</a:t>
                </a:r>
              </a:p>
              <a:p>
                <a:endParaRPr lang="en-US" baseline="0" dirty="0" smtClean="0"/>
              </a:p>
              <a:p>
                <a:endParaRPr lang="en-US" baseline="0" dirty="0" smtClean="0"/>
              </a:p>
              <a:p>
                <a:r>
                  <a:rPr lang="en-US" baseline="0" dirty="0" smtClean="0"/>
                  <a:t>Which </a:t>
                </a:r>
                <a:r>
                  <a:rPr lang="en-US" baseline="0" dirty="0" smtClean="0"/>
                  <a:t>contains 5 values. An sample of extracting a value from PDF is shown in red, corresponding to CS. </a:t>
                </a:r>
                <a:r>
                  <a:rPr lang="en-US" baseline="0" dirty="0" smtClean="0"/>
                  <a:t>This is done using a Gaussian fitting on the peak. </a:t>
                </a:r>
              </a:p>
              <a:p>
                <a:endParaRPr lang="en-US" baseline="0" dirty="0" smtClean="0"/>
              </a:p>
              <a:p>
                <a:r>
                  <a:rPr lang="en-US" baseline="0" dirty="0" smtClean="0"/>
                  <a:t>It is important to note that CV </a:t>
                </a:r>
                <a:r>
                  <a:rPr lang="en-US" baseline="0" dirty="0" smtClean="0"/>
                  <a:t>which is one of the parameters of RVM, is </a:t>
                </a:r>
                <a:r>
                  <a:rPr lang="en-US" baseline="0" dirty="0" smtClean="0"/>
                  <a:t>also a byproduct of the BO, as seen in blue.!</a:t>
                </a:r>
              </a:p>
              <a:p>
                <a:endParaRPr lang="en-US" baseline="0" dirty="0" smtClean="0"/>
              </a:p>
              <a:p>
                <a:r>
                  <a:rPr lang="en-US" sz="1200" dirty="0" smtClean="0"/>
                  <a:t>The other boxes are joint PDFs that convey information about the convergence and correlation between parameters</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a:t>
                </a:r>
                <a:r>
                  <a:rPr lang="en-US" baseline="0" dirty="0" smtClean="0"/>
                  <a:t>sum things up, we begin with a </a:t>
                </a:r>
                <a:r>
                  <a:rPr lang="en-US" dirty="0" smtClean="0"/>
                  <a:t>Velocity field of a vortex candidate that we want to match with RVM</a:t>
                </a:r>
              </a:p>
              <a:p>
                <a:endParaRPr lang="en-US" baseline="0" dirty="0" smtClean="0"/>
              </a:p>
              <a:p>
                <a:r>
                  <a:rPr lang="en-US" baseline="0" dirty="0" smtClean="0"/>
                  <a:t>apply </a:t>
                </a:r>
                <a:r>
                  <a:rPr lang="en-US" baseline="0" dirty="0" err="1" smtClean="0"/>
                  <a:t>mcmc</a:t>
                </a:r>
                <a:r>
                  <a:rPr lang="en-US" baseline="0" dirty="0" smtClean="0"/>
                  <a:t>, get </a:t>
                </a:r>
                <a:r>
                  <a:rPr lang="en-US" baseline="0" dirty="0" err="1" smtClean="0"/>
                  <a:t>corenr</a:t>
                </a:r>
                <a:r>
                  <a:rPr lang="en-US" baseline="0" dirty="0" smtClean="0"/>
                  <a:t> plot and extract vortex properties.  </a:t>
                </a:r>
                <a:endParaRPr lang="en-US" baseline="0" dirty="0" smtClean="0"/>
              </a:p>
              <a:p>
                <a:endParaRPr lang="en-US" dirty="0"/>
              </a:p>
            </p:txBody>
          </p:sp>
        </mc:Fallback>
      </mc:AlternateContent>
      <p:sp>
        <p:nvSpPr>
          <p:cNvPr id="4" name="Slide Number Placeholder 3"/>
          <p:cNvSpPr>
            <a:spLocks noGrp="1"/>
          </p:cNvSpPr>
          <p:nvPr>
            <p:ph type="sldNum" sz="quarter" idx="10"/>
          </p:nvPr>
        </p:nvSpPr>
        <p:spPr/>
        <p:txBody>
          <a:bodyPr/>
          <a:lstStyle/>
          <a:p>
            <a:fld id="{C9E5BCF1-58A2-4102-BC47-DCB113301FA0}" type="slidenum">
              <a:rPr lang="en-US" smtClean="0"/>
              <a:t>10</a:t>
            </a:fld>
            <a:endParaRPr lang="en-US"/>
          </a:p>
        </p:txBody>
      </p:sp>
    </p:spTree>
    <p:extLst>
      <p:ext uri="{BB962C8B-B14F-4D97-AF65-F5344CB8AC3E}">
        <p14:creationId xmlns:p14="http://schemas.microsoft.com/office/powerpoint/2010/main" val="264887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marks the end of how MCMC is used to match vortices. Now in the coming slides, first I will show an </a:t>
            </a:r>
            <a:r>
              <a:rPr lang="en-US" baseline="0" dirty="0" err="1" smtClean="0"/>
              <a:t>analyss</a:t>
            </a:r>
            <a:r>
              <a:rPr lang="en-US" baseline="0" dirty="0" smtClean="0"/>
              <a:t> on how MCMC performs on synthetic data. Then we will look at actual PIV data later. </a:t>
            </a:r>
          </a:p>
          <a:p>
            <a:endParaRPr lang="en-US" baseline="0" dirty="0" smtClean="0"/>
          </a:p>
          <a:p>
            <a:r>
              <a:rPr lang="en-US" baseline="0" dirty="0" smtClean="0"/>
              <a:t>Here, I’m comparing the performance of vortex matching with increasing amounts of </a:t>
            </a:r>
            <a:r>
              <a:rPr lang="en-US" baseline="0" dirty="0" smtClean="0"/>
              <a:t>Gaussian noise </a:t>
            </a:r>
            <a:r>
              <a:rPr lang="en-US" baseline="0" dirty="0" smtClean="0"/>
              <a:t>using both MCMC and a simple traditional minimization approach. </a:t>
            </a:r>
          </a:p>
          <a:p>
            <a:endParaRPr lang="en-US" baseline="0" dirty="0" smtClean="0"/>
          </a:p>
          <a:p>
            <a:r>
              <a:rPr lang="en-US" baseline="0" dirty="0" smtClean="0"/>
              <a:t>For this I have used truncated </a:t>
            </a:r>
            <a:r>
              <a:rPr lang="en-US" baseline="0" dirty="0" err="1" smtClean="0"/>
              <a:t>newtons</a:t>
            </a:r>
            <a:r>
              <a:rPr lang="en-US" baseline="0" dirty="0" smtClean="0"/>
              <a:t> approach. This comparison between MCMC and MINN is made through out the later results to have a base line to compare with. </a:t>
            </a:r>
            <a:endParaRPr lang="en-US" dirty="0" smtClean="0"/>
          </a:p>
          <a:p>
            <a:endParaRPr lang="en-US" dirty="0" smtClean="0"/>
          </a:p>
          <a:p>
            <a:r>
              <a:rPr lang="en-US" dirty="0" smtClean="0"/>
              <a:t>Also to measure the error</a:t>
            </a:r>
            <a:r>
              <a:rPr lang="en-US" baseline="0" dirty="0" smtClean="0"/>
              <a:t> in matching, I have used the weighted mean squared difference which is represented by zeta. </a:t>
            </a:r>
          </a:p>
          <a:p>
            <a:endParaRPr lang="en-US" baseline="0" dirty="0" smtClean="0"/>
          </a:p>
          <a:p>
            <a:r>
              <a:rPr lang="en-US" baseline="0" dirty="0" smtClean="0"/>
              <a:t>The first figure shows vortex candidates with increasing amounts of Gaussian noise and the second figure shows the zeta error for MCMC and regular </a:t>
            </a:r>
            <a:r>
              <a:rPr lang="en-US" baseline="0" dirty="0" err="1" smtClean="0"/>
              <a:t>minimation</a:t>
            </a:r>
            <a:r>
              <a:rPr lang="en-US" baseline="0" dirty="0" smtClean="0"/>
              <a:t>. Both perform really well </a:t>
            </a:r>
            <a:r>
              <a:rPr lang="en-US" baseline="0" dirty="0" err="1" smtClean="0"/>
              <a:t>upto</a:t>
            </a:r>
            <a:r>
              <a:rPr lang="en-US" baseline="0" dirty="0" smtClean="0"/>
              <a:t> a certain noise and then MCMC performs starts to perform better. </a:t>
            </a:r>
          </a:p>
          <a:p>
            <a:endParaRPr lang="en-US" baseline="0" dirty="0" smtClean="0"/>
          </a:p>
          <a:p>
            <a:r>
              <a:rPr lang="en-US" baseline="0" dirty="0" smtClean="0"/>
              <a:t>In order make the results independent of the randomness in the noise, I have repeated the results with multiple seeds and plotted the statistics for different runs. </a:t>
            </a:r>
          </a:p>
          <a:p>
            <a:endParaRPr lang="en-US" baseline="0" dirty="0" smtClean="0"/>
          </a:p>
          <a:p>
            <a:r>
              <a:rPr lang="en-US" baseline="0" dirty="0" smtClean="0"/>
              <a:t>The ultimate results is that MCMC is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better in terms of the overall mean, range and standard deviation of errors. </a:t>
            </a:r>
          </a:p>
          <a:p>
            <a:endParaRPr lang="en-US" baseline="0" dirty="0" smtClean="0"/>
          </a:p>
          <a:p>
            <a:endParaRPr lang="en-US" baseline="0" dirty="0" smtClean="0"/>
          </a:p>
          <a:p>
            <a:r>
              <a:rPr lang="en-US" baseline="0" dirty="0" smtClean="0"/>
              <a:t>Since </a:t>
            </a:r>
          </a:p>
        </p:txBody>
      </p:sp>
      <p:sp>
        <p:nvSpPr>
          <p:cNvPr id="4" name="Slide Number Placeholder 3"/>
          <p:cNvSpPr>
            <a:spLocks noGrp="1"/>
          </p:cNvSpPr>
          <p:nvPr>
            <p:ph type="sldNum" sz="quarter" idx="10"/>
          </p:nvPr>
        </p:nvSpPr>
        <p:spPr/>
        <p:txBody>
          <a:bodyPr/>
          <a:lstStyle/>
          <a:p>
            <a:fld id="{54748575-329A-4D4B-85AF-B16E9D4B0692}" type="slidenum">
              <a:rPr lang="en-US" smtClean="0"/>
              <a:t>11</a:t>
            </a:fld>
            <a:endParaRPr lang="en-US"/>
          </a:p>
        </p:txBody>
      </p:sp>
    </p:spTree>
    <p:extLst>
      <p:ext uri="{BB962C8B-B14F-4D97-AF65-F5344CB8AC3E}">
        <p14:creationId xmlns:p14="http://schemas.microsoft.com/office/powerpoint/2010/main" val="3977558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a:t>
            </a:r>
            <a:r>
              <a:rPr lang="en-US" baseline="0" dirty="0" smtClean="0"/>
              <a:t> </a:t>
            </a:r>
          </a:p>
          <a:p>
            <a:r>
              <a:rPr lang="en-US" baseline="0" dirty="0" smtClean="0"/>
              <a:t>These plots show the performance of resolution on the optimization process. </a:t>
            </a:r>
          </a:p>
          <a:p>
            <a:endParaRPr lang="en-US" baseline="0" dirty="0" smtClean="0"/>
          </a:p>
          <a:p>
            <a:r>
              <a:rPr lang="en-US" baseline="0" dirty="0" smtClean="0"/>
              <a:t>Figures on the left show increasing amounts of resolution and we can use this analysis to identify where each optimization technique breaks down. </a:t>
            </a:r>
          </a:p>
          <a:p>
            <a:endParaRPr lang="en-US" baseline="0" dirty="0" smtClean="0"/>
          </a:p>
          <a:p>
            <a:r>
              <a:rPr lang="en-US" baseline="0" dirty="0" smtClean="0"/>
              <a:t>Here MIN appears to performs better compared to MCMC at lower resolution but beyond the threshold </a:t>
            </a:r>
          </a:p>
          <a:p>
            <a:r>
              <a:rPr lang="en-US" baseline="0" dirty="0" smtClean="0"/>
              <a:t>Both perform equally well.  </a:t>
            </a:r>
          </a:p>
          <a:p>
            <a:endParaRPr lang="en-US" baseline="0" dirty="0" smtClean="0"/>
          </a:p>
          <a:p>
            <a:r>
              <a:rPr lang="en-US" baseline="0" dirty="0" smtClean="0"/>
              <a:t>But, </a:t>
            </a:r>
          </a:p>
          <a:p>
            <a:r>
              <a:rPr lang="en-US" baseline="0" dirty="0" smtClean="0"/>
              <a:t>Since the resolution in PIV measurements is constant, </a:t>
            </a:r>
          </a:p>
          <a:p>
            <a:r>
              <a:rPr lang="en-US" baseline="0" dirty="0" smtClean="0"/>
              <a:t>this plot was crucial to determine the threshold at vortex candidates are considered insignificant.  i.e. around 5 pixels. </a:t>
            </a:r>
            <a:endParaRPr lang="en-US" baseline="0" dirty="0" smtClean="0"/>
          </a:p>
          <a:p>
            <a:endParaRPr lang="en-US" baseline="0" dirty="0" smtClean="0"/>
          </a:p>
          <a:p>
            <a:r>
              <a:rPr lang="en-US" baseline="0" dirty="0" smtClean="0"/>
              <a:t>If a candidate is identified which is smaller than 5 pixels then it is deemed unfit for optimization using the current framework. </a:t>
            </a:r>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12</a:t>
            </a:fld>
            <a:endParaRPr lang="en-US"/>
          </a:p>
        </p:txBody>
      </p:sp>
    </p:spTree>
    <p:extLst>
      <p:ext uri="{BB962C8B-B14F-4D97-AF65-F5344CB8AC3E}">
        <p14:creationId xmlns:p14="http://schemas.microsoft.com/office/powerpoint/2010/main" val="2312684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Now we move on to looking at applying</a:t>
            </a:r>
            <a:r>
              <a:rPr lang="en-US" sz="1200" baseline="0" dirty="0" smtClean="0"/>
              <a:t> MCMC on PIV data. </a:t>
            </a:r>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a:t>
            </a:r>
            <a:r>
              <a:rPr lang="en-US" sz="1200" baseline="0" dirty="0" smtClean="0"/>
              <a:t> begin by looking at the velocity fields and calculating their Tau 2 fields. </a:t>
            </a:r>
            <a:r>
              <a:rPr lang="en-US" sz="1200" dirty="0" smtClean="0"/>
              <a:t>proposed by </a:t>
            </a:r>
            <a:r>
              <a:rPr lang="en-US" sz="1200" i="1" dirty="0" err="1" smtClean="0"/>
              <a:t>Graftieaux</a:t>
            </a:r>
            <a:r>
              <a:rPr lang="en-US" sz="1200" i="1" dirty="0" smtClean="0"/>
              <a:t> et al. (2001) Tau 2 is</a:t>
            </a:r>
            <a:r>
              <a:rPr lang="en-US" sz="1200" i="1" baseline="0" dirty="0" smtClean="0"/>
              <a:t> an </a:t>
            </a:r>
            <a:r>
              <a:rPr lang="en-US" sz="1200" i="1" baseline="0" dirty="0" smtClean="0"/>
              <a:t>Galilean invariant scalar operator </a:t>
            </a:r>
            <a:r>
              <a:rPr lang="en-US" sz="1200" i="1" baseline="0" dirty="0" smtClean="0"/>
              <a:t>that tells us if a point is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Inside or outside a vortex core. </a:t>
            </a:r>
            <a:endParaRPr lang="en-US" sz="1200" dirty="0" smtClean="0"/>
          </a:p>
          <a:p>
            <a:endParaRPr lang="en-US" sz="1200" baseline="0" dirty="0" smtClean="0"/>
          </a:p>
          <a:p>
            <a:r>
              <a:rPr lang="en-US" sz="1200" baseline="0" dirty="0" smtClean="0"/>
              <a:t>From this fields initial estimates of </a:t>
            </a:r>
            <a:r>
              <a:rPr lang="en-US" sz="1200" baseline="0" dirty="0" smtClean="0"/>
              <a:t>potential vortex candidates </a:t>
            </a:r>
            <a:r>
              <a:rPr lang="en-US" sz="1200" baseline="0" dirty="0" smtClean="0"/>
              <a:t>are made and  Regions are isolated using bounding boxes.</a:t>
            </a:r>
            <a:endParaRPr lang="en-US" sz="1200" dirty="0" smtClean="0"/>
          </a:p>
          <a:p>
            <a:endParaRPr lang="en-US" sz="1200" dirty="0" smtClean="0"/>
          </a:p>
          <a:p>
            <a:r>
              <a:rPr lang="en-US" sz="1200" dirty="0" smtClean="0"/>
              <a:t>A </a:t>
            </a:r>
            <a:r>
              <a:rPr lang="en-US" sz="1200" dirty="0" smtClean="0">
                <a:solidFill>
                  <a:srgbClr val="FF0000"/>
                </a:solidFill>
              </a:rPr>
              <a:t>Bounding Box </a:t>
            </a:r>
            <a:r>
              <a:rPr lang="en-US" sz="1200" dirty="0" smtClean="0"/>
              <a:t>is put over each candidate and MCMC is evaluated to match and learn the vortex properties.</a:t>
            </a:r>
            <a:r>
              <a:rPr lang="en-US" sz="1200" baseline="0" dirty="0" smtClean="0"/>
              <a:t> </a:t>
            </a:r>
          </a:p>
          <a:p>
            <a:endParaRPr lang="en-US" sz="1200" baseline="0" dirty="0" smtClean="0"/>
          </a:p>
          <a:p>
            <a:r>
              <a:rPr lang="en-US" sz="1200" baseline="0" dirty="0" smtClean="0"/>
              <a:t>If the MCMC returns corner plots that contains diverged PDFs then the size of the bounding box is increased until the corner solution returns converged solution</a:t>
            </a:r>
            <a:r>
              <a:rPr lang="en-US" sz="1200" baseline="0" dirty="0" smtClean="0"/>
              <a:t>. In the middle plot we can see different iteration going on until we get convergence in corner plots. </a:t>
            </a:r>
            <a:endParaRPr lang="en-US" sz="1200" baseline="0" dirty="0" smtClean="0"/>
          </a:p>
          <a:p>
            <a:endParaRPr lang="en-US" sz="1200" baseline="0" dirty="0" smtClean="0"/>
          </a:p>
          <a:p>
            <a:r>
              <a:rPr lang="en-US" sz="1200" baseline="0" dirty="0" smtClean="0"/>
              <a:t>Finally once we get a converged corner plots, the properties of vortex are extracted. </a:t>
            </a:r>
            <a:endParaRPr lang="en-US" sz="1200" baseline="0" dirty="0" smtClean="0"/>
          </a:p>
          <a:p>
            <a:endParaRPr lang="en-US" sz="1200" baseline="0" dirty="0" smtClean="0"/>
          </a:p>
          <a:p>
            <a:r>
              <a:rPr lang="en-US" sz="1200" baseline="0" dirty="0" smtClean="0"/>
              <a:t>The output for an example candidate is shown in the right panel. </a:t>
            </a:r>
            <a:endParaRPr lang="en-US" sz="120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5FF44A6-085E-4EB4-8B56-7B861241410E}" type="slidenum">
              <a:rPr lang="en-US" smtClean="0"/>
              <a:t>13</a:t>
            </a:fld>
            <a:endParaRPr lang="en-US"/>
          </a:p>
        </p:txBody>
      </p:sp>
    </p:spTree>
    <p:extLst>
      <p:ext uri="{BB962C8B-B14F-4D97-AF65-F5344CB8AC3E}">
        <p14:creationId xmlns:p14="http://schemas.microsoft.com/office/powerpoint/2010/main" val="238945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PIV dataset</a:t>
            </a:r>
            <a:r>
              <a:rPr lang="en-US" baseline="0" dirty="0" smtClean="0"/>
              <a:t> that is used in current analysis.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a:t>
            </a:r>
            <a:r>
              <a:rPr lang="en-US" baseline="0" dirty="0" smtClean="0"/>
              <a:t>are </a:t>
            </a:r>
            <a:r>
              <a:rPr lang="en-US" dirty="0" smtClean="0"/>
              <a:t>750 frames of non-time resolved PIV.  </a:t>
            </a:r>
            <a:r>
              <a:rPr lang="en-US" dirty="0" smtClean="0"/>
              <a:t>(non-time resolved is not resolved in time and hence</a:t>
            </a:r>
            <a:r>
              <a:rPr lang="en-US" baseline="0" dirty="0" smtClean="0"/>
              <a:t> statistically </a:t>
            </a:r>
            <a:r>
              <a:rPr lang="en-US" baseline="0" dirty="0" err="1" smtClean="0"/>
              <a:t>independant</a:t>
            </a:r>
            <a:r>
              <a:rPr lang="en-US"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a:t>
            </a:r>
            <a:r>
              <a:rPr lang="en-US" baseline="0" dirty="0" smtClean="0"/>
              <a:t>Re number based on momentum thickness of the boundary layer </a:t>
            </a:r>
            <a:r>
              <a:rPr lang="en-US" baseline="0" dirty="0" smtClean="0"/>
              <a:t>is ~1500.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here is an example frame showing the stream wise and wall normal velocity components. </a:t>
            </a:r>
            <a:r>
              <a:rPr lang="en-US" baseline="0" dirty="0" smtClean="0"/>
              <a:t>Of a single frame in this dataset. </a:t>
            </a:r>
            <a:endParaRPr lang="en-US" dirty="0" smtClean="0"/>
          </a:p>
          <a:p>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14</a:t>
            </a:fld>
            <a:endParaRPr lang="en-US"/>
          </a:p>
        </p:txBody>
      </p:sp>
    </p:spTree>
    <p:extLst>
      <p:ext uri="{BB962C8B-B14F-4D97-AF65-F5344CB8AC3E}">
        <p14:creationId xmlns:p14="http://schemas.microsoft.com/office/powerpoint/2010/main" val="3530058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focusing more closely on how to identify potential vortex candidates: </a:t>
            </a:r>
          </a:p>
          <a:p>
            <a:endParaRPr lang="en-US" baseline="0" dirty="0" smtClean="0"/>
          </a:p>
          <a:p>
            <a:r>
              <a:rPr lang="en-US" baseline="0" dirty="0" smtClean="0"/>
              <a:t>the tau 2 function is used.  The </a:t>
            </a:r>
            <a:r>
              <a:rPr lang="en-US" baseline="0" dirty="0" smtClean="0"/>
              <a:t>Tau 2 equation </a:t>
            </a:r>
            <a:r>
              <a:rPr lang="en-US" baseline="0" dirty="0" smtClean="0"/>
              <a:t>is also noted here for reference. </a:t>
            </a:r>
          </a:p>
          <a:p>
            <a:endParaRPr lang="en-US" baseline="0" dirty="0" smtClean="0"/>
          </a:p>
          <a:p>
            <a:r>
              <a:rPr lang="en-US" baseline="0" dirty="0" smtClean="0"/>
              <a:t>The Tau 2 is an operator that works on all the points present in the field. </a:t>
            </a:r>
            <a:endParaRPr lang="en-US" baseline="0" dirty="0" smtClean="0"/>
          </a:p>
          <a:p>
            <a:endParaRPr lang="en-US" baseline="0" dirty="0" smtClean="0"/>
          </a:p>
          <a:p>
            <a:r>
              <a:rPr lang="en-US" baseline="0" dirty="0" smtClean="0"/>
              <a:t>This expression boils down to calculating the average sin theta value </a:t>
            </a:r>
            <a:r>
              <a:rPr lang="en-US" baseline="0" dirty="0" smtClean="0"/>
              <a:t>of </a:t>
            </a:r>
            <a:r>
              <a:rPr lang="en-US" baseline="0" dirty="0" smtClean="0"/>
              <a:t>the angle which the </a:t>
            </a:r>
            <a:r>
              <a:rPr lang="en-US" baseline="0" dirty="0" err="1" smtClean="0"/>
              <a:t>neighbouring</a:t>
            </a:r>
            <a:r>
              <a:rPr lang="en-US" baseline="0" dirty="0" smtClean="0"/>
              <a:t> vectors </a:t>
            </a:r>
            <a:r>
              <a:rPr lang="en-US" baseline="0" dirty="0" smtClean="0"/>
              <a:t>make starting </a:t>
            </a:r>
            <a:r>
              <a:rPr lang="en-US" baseline="0" dirty="0" smtClean="0"/>
              <a:t>from P make. </a:t>
            </a:r>
          </a:p>
          <a:p>
            <a:endParaRPr lang="en-US" baseline="0" dirty="0" smtClean="0"/>
          </a:p>
          <a:p>
            <a:r>
              <a:rPr lang="en-US" baseline="0" dirty="0" smtClean="0"/>
              <a:t>For </a:t>
            </a:r>
            <a:r>
              <a:rPr lang="en-US" baseline="0" dirty="0" smtClean="0"/>
              <a:t>example if P is at the center </a:t>
            </a:r>
            <a:r>
              <a:rPr lang="en-US" baseline="0" dirty="0" err="1" smtClean="0"/>
              <a:t>fo</a:t>
            </a:r>
            <a:r>
              <a:rPr lang="en-US" baseline="0" dirty="0" smtClean="0"/>
              <a:t> the vortex core, all the </a:t>
            </a:r>
            <a:r>
              <a:rPr lang="en-US" baseline="0" dirty="0" err="1" smtClean="0"/>
              <a:t>surroungin</a:t>
            </a:r>
            <a:r>
              <a:rPr lang="en-US" baseline="0" dirty="0" smtClean="0"/>
              <a:t> </a:t>
            </a:r>
            <a:r>
              <a:rPr lang="en-US" baseline="0" dirty="0" smtClean="0"/>
              <a:t>velocity </a:t>
            </a:r>
            <a:r>
              <a:rPr lang="en-US" baseline="0" dirty="0" err="1" smtClean="0"/>
              <a:t>vecotrs</a:t>
            </a:r>
            <a:r>
              <a:rPr lang="en-US" baseline="0" dirty="0" smtClean="0"/>
              <a:t> </a:t>
            </a:r>
            <a:r>
              <a:rPr lang="en-US" baseline="0" dirty="0" smtClean="0"/>
              <a:t>would be </a:t>
            </a:r>
            <a:r>
              <a:rPr lang="en-US" baseline="0" dirty="0" smtClean="0"/>
              <a:t>perpendicular. And the average of sines would returns a value of 1</a:t>
            </a:r>
            <a:r>
              <a:rPr lang="en-US" baseline="0" dirty="0" smtClean="0"/>
              <a:t>. </a:t>
            </a:r>
          </a:p>
          <a:p>
            <a:endParaRPr lang="en-US" baseline="0" dirty="0" smtClean="0"/>
          </a:p>
          <a:p>
            <a:r>
              <a:rPr lang="en-US" baseline="0" dirty="0" smtClean="0"/>
              <a:t>So </a:t>
            </a:r>
            <a:r>
              <a:rPr lang="en-US" baseline="0" dirty="0" smtClean="0"/>
              <a:t>tau 2 maximizes  with 1 at the </a:t>
            </a:r>
            <a:r>
              <a:rPr lang="en-US" baseline="0" dirty="0" smtClean="0"/>
              <a:t>center of the vortex core</a:t>
            </a:r>
            <a:r>
              <a:rPr lang="en-US" baseline="0" dirty="0" smtClean="0"/>
              <a:t>. </a:t>
            </a:r>
          </a:p>
          <a:p>
            <a:endParaRPr lang="en-US" baseline="0" dirty="0" smtClean="0"/>
          </a:p>
          <a:p>
            <a:r>
              <a:rPr lang="en-US" baseline="0" dirty="0" smtClean="0"/>
              <a:t>Tau 2 can also be used to decide if a point is inside or </a:t>
            </a:r>
            <a:r>
              <a:rPr lang="en-US" baseline="0" dirty="0" err="1" smtClean="0"/>
              <a:t>outsie</a:t>
            </a:r>
            <a:r>
              <a:rPr lang="en-US" baseline="0" dirty="0" smtClean="0"/>
              <a:t> a vortex core. </a:t>
            </a:r>
          </a:p>
          <a:p>
            <a:endParaRPr lang="en-US" baseline="0" dirty="0" smtClean="0"/>
          </a:p>
          <a:p>
            <a:r>
              <a:rPr lang="en-US" baseline="0" dirty="0" smtClean="0"/>
              <a:t>If </a:t>
            </a:r>
            <a:r>
              <a:rPr lang="en-US" baseline="0" dirty="0" smtClean="0"/>
              <a:t>the value is less than 2/pi then its outside if not then its inside. </a:t>
            </a:r>
          </a:p>
          <a:p>
            <a:endParaRPr lang="en-US" baseline="0" dirty="0" smtClean="0"/>
          </a:p>
          <a:p>
            <a:r>
              <a:rPr lang="en-US" baseline="0" dirty="0" smtClean="0"/>
              <a:t>By using this threshold a new Tau 2 field is generated </a:t>
            </a:r>
            <a:r>
              <a:rPr lang="en-US" baseline="0" dirty="0" err="1" smtClean="0"/>
              <a:t>whcich</a:t>
            </a:r>
            <a:r>
              <a:rPr lang="en-US" baseline="0" dirty="0" smtClean="0"/>
              <a:t> shows potential vortex candidate blobs. </a:t>
            </a:r>
            <a:endParaRPr lang="en-US" baseline="0" dirty="0" smtClean="0"/>
          </a:p>
          <a:p>
            <a:endParaRPr lang="en-US" baseline="0" dirty="0" smtClean="0"/>
          </a:p>
          <a:p>
            <a:r>
              <a:rPr lang="en-US" baseline="0" dirty="0" smtClean="0"/>
              <a:t>(original Tau 2 field is show on right and after apply threshold the field looks like the one on the left)</a:t>
            </a:r>
            <a:endParaRPr lang="en-US" dirty="0" smtClean="0"/>
          </a:p>
          <a:p>
            <a:endParaRPr lang="en-US" dirty="0" smtClean="0"/>
          </a:p>
          <a:p>
            <a:r>
              <a:rPr lang="en-US" dirty="0" smtClean="0"/>
              <a:t>Then</a:t>
            </a:r>
            <a:r>
              <a:rPr lang="en-US" baseline="0" dirty="0" smtClean="0"/>
              <a:t> </a:t>
            </a:r>
            <a:r>
              <a:rPr lang="en-US" dirty="0" smtClean="0"/>
              <a:t>2D</a:t>
            </a:r>
            <a:r>
              <a:rPr lang="en-US" baseline="0" dirty="0" smtClean="0"/>
              <a:t> peak </a:t>
            </a:r>
            <a:r>
              <a:rPr lang="en-US" baseline="0" dirty="0" err="1" smtClean="0"/>
              <a:t>prmnence</a:t>
            </a:r>
            <a:r>
              <a:rPr lang="en-US" baseline="0" dirty="0" smtClean="0"/>
              <a:t> is used to identify significant peak and then MCMC is </a:t>
            </a:r>
            <a:r>
              <a:rPr lang="en-US" baseline="0" dirty="0" err="1" smtClean="0"/>
              <a:t>applie</a:t>
            </a:r>
            <a:r>
              <a:rPr lang="en-US" baseline="0" dirty="0" smtClean="0"/>
              <a:t> to extract properties of all blobs in a frame. </a:t>
            </a:r>
          </a:p>
        </p:txBody>
      </p:sp>
      <p:sp>
        <p:nvSpPr>
          <p:cNvPr id="4" name="Slide Number Placeholder 3"/>
          <p:cNvSpPr>
            <a:spLocks noGrp="1"/>
          </p:cNvSpPr>
          <p:nvPr>
            <p:ph type="sldNum" sz="quarter" idx="10"/>
          </p:nvPr>
        </p:nvSpPr>
        <p:spPr/>
        <p:txBody>
          <a:bodyPr/>
          <a:lstStyle/>
          <a:p>
            <a:fld id="{54748575-329A-4D4B-85AF-B16E9D4B0692}" type="slidenum">
              <a:rPr lang="en-US" smtClean="0"/>
              <a:t>15</a:t>
            </a:fld>
            <a:endParaRPr lang="en-US"/>
          </a:p>
        </p:txBody>
      </p:sp>
    </p:spTree>
    <p:extLst>
      <p:ext uri="{BB962C8B-B14F-4D97-AF65-F5344CB8AC3E}">
        <p14:creationId xmlns:p14="http://schemas.microsoft.com/office/powerpoint/2010/main" val="4041405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can be a few problems with </a:t>
            </a:r>
            <a:r>
              <a:rPr lang="en-US" baseline="0" dirty="0" smtClean="0"/>
              <a:t>Bayesian Optimization, </a:t>
            </a:r>
            <a:r>
              <a:rPr lang="en-US" baseline="0" dirty="0" smtClean="0"/>
              <a:t>they always do not have converged PDFs in their corner plots. </a:t>
            </a:r>
            <a:endParaRPr lang="en-US" baseline="0" dirty="0" smtClean="0"/>
          </a:p>
          <a:p>
            <a:endParaRPr lang="en-US" baseline="0" dirty="0" smtClean="0"/>
          </a:p>
          <a:p>
            <a:endParaRPr lang="en-US" baseline="0" dirty="0" smtClean="0"/>
          </a:p>
          <a:p>
            <a:endParaRPr lang="en-US" baseline="0" dirty="0" smtClean="0"/>
          </a:p>
          <a:p>
            <a:r>
              <a:rPr lang="en-US" baseline="0" dirty="0" smtClean="0"/>
              <a:t>Sometimes there is total divergence </a:t>
            </a:r>
            <a:r>
              <a:rPr lang="en-US" baseline="0" dirty="0" smtClean="0"/>
              <a:t>(like the PDF </a:t>
            </a:r>
            <a:r>
              <a:rPr lang="en-US" baseline="0" dirty="0" err="1" smtClean="0"/>
              <a:t>correspongin</a:t>
            </a:r>
            <a:r>
              <a:rPr lang="en-US" baseline="0" dirty="0" smtClean="0"/>
              <a:t> to the second parameter in the first plot) and </a:t>
            </a:r>
            <a:r>
              <a:rPr lang="en-US" baseline="0" dirty="0" smtClean="0"/>
              <a:t>sometimes there may be multiple peaks</a:t>
            </a:r>
            <a:r>
              <a:rPr lang="en-US" baseline="0" dirty="0" smtClean="0"/>
              <a:t>. (like the second plot) </a:t>
            </a:r>
            <a:endParaRPr lang="en-US" baseline="0" dirty="0" smtClean="0"/>
          </a:p>
          <a:p>
            <a:endParaRPr lang="en-US" baseline="0" dirty="0" smtClean="0"/>
          </a:p>
          <a:p>
            <a:r>
              <a:rPr lang="en-US" baseline="0" dirty="0" smtClean="0"/>
              <a:t>The first problem, Divergence </a:t>
            </a:r>
            <a:r>
              <a:rPr lang="en-US" baseline="0" dirty="0" smtClean="0"/>
              <a:t>is harder </a:t>
            </a:r>
            <a:r>
              <a:rPr lang="en-US" baseline="0" dirty="0" smtClean="0"/>
              <a:t>to resolve– </a:t>
            </a:r>
          </a:p>
          <a:p>
            <a:r>
              <a:rPr lang="en-US" baseline="0" dirty="0" smtClean="0"/>
              <a:t>Divergence in the radius parameter (that is the second parameter here) </a:t>
            </a:r>
            <a:r>
              <a:rPr lang="en-US" baseline="0" dirty="0" err="1" smtClean="0"/>
              <a:t>iindicates</a:t>
            </a:r>
            <a:r>
              <a:rPr lang="en-US" baseline="0" dirty="0" smtClean="0"/>
              <a:t> optimization is seeking the maximum. </a:t>
            </a:r>
          </a:p>
          <a:p>
            <a:r>
              <a:rPr lang="en-US" baseline="0" dirty="0" smtClean="0"/>
              <a:t>This </a:t>
            </a:r>
            <a:r>
              <a:rPr lang="en-US" baseline="0" dirty="0" smtClean="0"/>
              <a:t>means probably BB is small, so increase BB size and </a:t>
            </a:r>
            <a:r>
              <a:rPr lang="en-US" baseline="0" dirty="0" smtClean="0"/>
              <a:t>do MCMC </a:t>
            </a:r>
            <a:r>
              <a:rPr lang="en-US" baseline="0" dirty="0" smtClean="0"/>
              <a:t>again.</a:t>
            </a:r>
          </a:p>
          <a:p>
            <a:endParaRPr lang="en-US" baseline="0" dirty="0" smtClean="0"/>
          </a:p>
          <a:p>
            <a:r>
              <a:rPr lang="en-US" baseline="0" dirty="0" smtClean="0"/>
              <a:t>The second case, with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Multiple</a:t>
            </a:r>
            <a:r>
              <a:rPr lang="en-US" baseline="0" dirty="0" smtClean="0"/>
              <a:t> peaks is simple – we only consider the tallest peak for </a:t>
            </a:r>
            <a:r>
              <a:rPr lang="en-US" baseline="0" dirty="0" smtClean="0"/>
              <a:t>evaluation of optimal value. </a:t>
            </a:r>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16</a:t>
            </a:fld>
            <a:endParaRPr lang="en-US"/>
          </a:p>
        </p:txBody>
      </p:sp>
    </p:spTree>
    <p:extLst>
      <p:ext uri="{BB962C8B-B14F-4D97-AF65-F5344CB8AC3E}">
        <p14:creationId xmlns:p14="http://schemas.microsoft.com/office/powerpoint/2010/main" val="601410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 think referring</a:t>
            </a:r>
            <a:r>
              <a:rPr lang="en-US" sz="1200" baseline="0" dirty="0" smtClean="0"/>
              <a:t> back to the </a:t>
            </a:r>
            <a:r>
              <a:rPr lang="en-US" sz="1200" baseline="0" dirty="0" err="1" smtClean="0"/>
              <a:t>the</a:t>
            </a:r>
            <a:r>
              <a:rPr lang="en-US" sz="1200" baseline="0" dirty="0" smtClean="0"/>
              <a:t> overview, all the working parts of the framework should be clear. </a:t>
            </a:r>
          </a:p>
          <a:p>
            <a:endParaRPr lang="en-US" sz="1200" baseline="0" dirty="0" smtClean="0"/>
          </a:p>
          <a:p>
            <a:r>
              <a:rPr lang="en-US" sz="1200" baseline="0" dirty="0" smtClean="0"/>
              <a:t>Now lets look at a </a:t>
            </a:r>
            <a:r>
              <a:rPr lang="en-US" sz="1200" baseline="0" dirty="0" smtClean="0"/>
              <a:t>the results of </a:t>
            </a:r>
            <a:r>
              <a:rPr lang="en-US" sz="1200" baseline="0" dirty="0" smtClean="0"/>
              <a:t>implementing this algorithm on actual </a:t>
            </a:r>
            <a:r>
              <a:rPr lang="en-US" sz="1200" baseline="0" dirty="0" err="1" smtClean="0"/>
              <a:t>piv</a:t>
            </a:r>
            <a:r>
              <a:rPr lang="en-US" sz="1200" baseline="0" dirty="0" smtClean="0"/>
              <a:t> data. </a:t>
            </a:r>
            <a:endParaRPr lang="en-US" sz="1200" dirty="0"/>
          </a:p>
        </p:txBody>
      </p:sp>
      <p:sp>
        <p:nvSpPr>
          <p:cNvPr id="4" name="Slide Number Placeholder 3"/>
          <p:cNvSpPr>
            <a:spLocks noGrp="1"/>
          </p:cNvSpPr>
          <p:nvPr>
            <p:ph type="sldNum" sz="quarter" idx="10"/>
          </p:nvPr>
        </p:nvSpPr>
        <p:spPr/>
        <p:txBody>
          <a:bodyPr/>
          <a:lstStyle/>
          <a:p>
            <a:fld id="{95FF44A6-085E-4EB4-8B56-7B861241410E}" type="slidenum">
              <a:rPr lang="en-US" smtClean="0"/>
              <a:t>17</a:t>
            </a:fld>
            <a:endParaRPr lang="en-US"/>
          </a:p>
        </p:txBody>
      </p:sp>
    </p:spTree>
    <p:extLst>
      <p:ext uri="{BB962C8B-B14F-4D97-AF65-F5344CB8AC3E}">
        <p14:creationId xmlns:p14="http://schemas.microsoft.com/office/powerpoint/2010/main" val="410806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plots show cumulative </a:t>
            </a:r>
            <a:r>
              <a:rPr lang="en-US" baseline="0" dirty="0" smtClean="0"/>
              <a:t>distributions </a:t>
            </a:r>
            <a:r>
              <a:rPr lang="en-US" baseline="0" dirty="0" smtClean="0"/>
              <a:t>the properties of all vortices identified. </a:t>
            </a:r>
            <a:endParaRPr lang="en-US" baseline="0" dirty="0" smtClean="0"/>
          </a:p>
          <a:p>
            <a:endParaRPr lang="en-US" baseline="0" dirty="0" smtClean="0"/>
          </a:p>
          <a:p>
            <a:r>
              <a:rPr lang="en-US" baseline="0" dirty="0" smtClean="0"/>
              <a:t>Since we are working with 5 parameters, I have plotted all five of them here. </a:t>
            </a:r>
            <a:endParaRPr lang="en-US" baseline="0" dirty="0" smtClean="0"/>
          </a:p>
          <a:p>
            <a:endParaRPr lang="en-US" baseline="0" dirty="0" smtClean="0"/>
          </a:p>
          <a:p>
            <a:r>
              <a:rPr lang="en-US" baseline="0" dirty="0" smtClean="0"/>
              <a:t>They are segregated in heights at which the vortices are found. </a:t>
            </a:r>
            <a:r>
              <a:rPr lang="en-US" baseline="0" dirty="0" smtClean="0"/>
              <a:t>The heights considered are 0.15  </a:t>
            </a:r>
            <a:r>
              <a:rPr lang="en-US" baseline="0" dirty="0" smtClean="0"/>
              <a:t>0.3 and 0.45</a:t>
            </a:r>
            <a:r>
              <a:rPr lang="en-US" baseline="0" dirty="0" smtClean="0"/>
              <a:t>. These values are the vertical heights that were non-</a:t>
            </a:r>
            <a:r>
              <a:rPr lang="en-US" baseline="0" dirty="0" err="1" smtClean="0"/>
              <a:t>dimensionalised</a:t>
            </a:r>
            <a:r>
              <a:rPr lang="en-US" baseline="0" dirty="0" smtClean="0"/>
              <a:t> with respect to the boundary layer thick ness. </a:t>
            </a:r>
          </a:p>
          <a:p>
            <a:endParaRPr lang="en-US" baseline="0" dirty="0" smtClean="0"/>
          </a:p>
          <a:p>
            <a:r>
              <a:rPr lang="en-US" baseline="0" dirty="0" smtClean="0"/>
              <a:t>At </a:t>
            </a:r>
            <a:r>
              <a:rPr lang="en-US" baseline="0" dirty="0" smtClean="0"/>
              <a:t>each height the distribution of parameters are shown using these violin plots, On the left side </a:t>
            </a:r>
            <a:r>
              <a:rPr lang="en-US" baseline="0" dirty="0" smtClean="0"/>
              <a:t>of each violin plot it </a:t>
            </a:r>
            <a:r>
              <a:rPr lang="en-US" baseline="0" dirty="0" smtClean="0"/>
              <a:t>shows the results obtained using MCMC in blue. </a:t>
            </a:r>
          </a:p>
          <a:p>
            <a:r>
              <a:rPr lang="en-US" baseline="0" dirty="0" smtClean="0"/>
              <a:t>One the right side, the results are obtained using minimization. </a:t>
            </a:r>
          </a:p>
          <a:p>
            <a:endParaRPr lang="en-US" baseline="0" dirty="0" smtClean="0"/>
          </a:p>
          <a:p>
            <a:r>
              <a:rPr lang="en-US" baseline="0" dirty="0" smtClean="0"/>
              <a:t>These are results from 750 frames of PIV that identified 364, 299 and 300 vortices at those three heights. </a:t>
            </a:r>
          </a:p>
          <a:p>
            <a:endParaRPr lang="en-US" baseline="0" dirty="0" smtClean="0"/>
          </a:p>
          <a:p>
            <a:r>
              <a:rPr lang="en-US" baseline="0" dirty="0" smtClean="0"/>
              <a:t>Over all the distribution of parameters is much smoother for MCMC compared to minimization. Which is clearly evident from the Y and R parameters. </a:t>
            </a:r>
          </a:p>
        </p:txBody>
      </p:sp>
      <p:sp>
        <p:nvSpPr>
          <p:cNvPr id="4" name="Slide Number Placeholder 3"/>
          <p:cNvSpPr>
            <a:spLocks noGrp="1"/>
          </p:cNvSpPr>
          <p:nvPr>
            <p:ph type="sldNum" sz="quarter" idx="10"/>
          </p:nvPr>
        </p:nvSpPr>
        <p:spPr/>
        <p:txBody>
          <a:bodyPr/>
          <a:lstStyle/>
          <a:p>
            <a:fld id="{54748575-329A-4D4B-85AF-B16E9D4B0692}" type="slidenum">
              <a:rPr lang="en-US" smtClean="0"/>
              <a:t>18</a:t>
            </a:fld>
            <a:endParaRPr lang="en-US"/>
          </a:p>
        </p:txBody>
      </p:sp>
    </p:spTree>
    <p:extLst>
      <p:ext uri="{BB962C8B-B14F-4D97-AF65-F5344CB8AC3E}">
        <p14:creationId xmlns:p14="http://schemas.microsoft.com/office/powerpoint/2010/main" val="3733738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closer look at the cumulative properties of the convective velocity of all vortex structures is shown here. Again, they are segregated by the height at which they are evolving. </a:t>
            </a:r>
          </a:p>
          <a:p>
            <a:endParaRPr lang="en-US" dirty="0" smtClean="0"/>
          </a:p>
          <a:p>
            <a:r>
              <a:rPr lang="en-US" dirty="0" smtClean="0"/>
              <a:t>The velocity of structures is closer to free stream velocity as we move farther away from the wall.</a:t>
            </a:r>
          </a:p>
          <a:p>
            <a:endParaRPr lang="en-US" baseline="0" dirty="0" smtClean="0"/>
          </a:p>
          <a:p>
            <a:r>
              <a:rPr lang="en-US" baseline="0" dirty="0" smtClean="0"/>
              <a:t>Also, the </a:t>
            </a:r>
            <a:r>
              <a:rPr lang="en-US" baseline="0" dirty="0" smtClean="0"/>
              <a:t>vortices </a:t>
            </a:r>
            <a:r>
              <a:rPr lang="en-US" baseline="0" dirty="0" smtClean="0"/>
              <a:t>closer </a:t>
            </a:r>
            <a:r>
              <a:rPr lang="en-US" baseline="0" dirty="0" smtClean="0"/>
              <a:t>to the wall are more varying and the vortices farther away show narrower distributions. This suggests that vortices farther away from the wall are more closely approaching the mean flow profile which is consistent with boundary layer theory. </a:t>
            </a:r>
          </a:p>
          <a:p>
            <a:endParaRPr lang="en-US" baseline="0" dirty="0" smtClean="0"/>
          </a:p>
        </p:txBody>
      </p:sp>
      <p:sp>
        <p:nvSpPr>
          <p:cNvPr id="4" name="Slide Number Placeholder 3"/>
          <p:cNvSpPr>
            <a:spLocks noGrp="1"/>
          </p:cNvSpPr>
          <p:nvPr>
            <p:ph type="sldNum" sz="quarter" idx="10"/>
          </p:nvPr>
        </p:nvSpPr>
        <p:spPr/>
        <p:txBody>
          <a:bodyPr/>
          <a:lstStyle/>
          <a:p>
            <a:fld id="{54748575-329A-4D4B-85AF-B16E9D4B0692}" type="slidenum">
              <a:rPr lang="en-US" smtClean="0"/>
              <a:t>19</a:t>
            </a:fld>
            <a:endParaRPr lang="en-US"/>
          </a:p>
        </p:txBody>
      </p:sp>
    </p:spTree>
    <p:extLst>
      <p:ext uri="{BB962C8B-B14F-4D97-AF65-F5344CB8AC3E}">
        <p14:creationId xmlns:p14="http://schemas.microsoft.com/office/powerpoint/2010/main" val="165158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main </a:t>
            </a:r>
            <a:r>
              <a:rPr lang="en-US" dirty="0" err="1" smtClean="0"/>
              <a:t>objs</a:t>
            </a:r>
            <a:r>
              <a:rPr lang="en-US" dirty="0" smtClean="0"/>
              <a:t> of</a:t>
            </a:r>
            <a:r>
              <a:rPr lang="en-US" baseline="0" dirty="0" smtClean="0"/>
              <a:t> my research </a:t>
            </a:r>
            <a:endParaRPr lang="en-US" dirty="0" smtClean="0"/>
          </a:p>
          <a:p>
            <a:endParaRPr lang="en-US" dirty="0" smtClean="0"/>
          </a:p>
          <a:p>
            <a:r>
              <a:rPr lang="en-US" dirty="0" smtClean="0"/>
              <a:t>Bayesian Inference for turbulent </a:t>
            </a:r>
            <a:r>
              <a:rPr lang="en-US" b="1" dirty="0" smtClean="0"/>
              <a:t>coherent structure Identification </a:t>
            </a:r>
            <a:r>
              <a:rPr lang="en-US" dirty="0" smtClean="0"/>
              <a:t>on PIV measurements of smooth wall-bounded turbulent </a:t>
            </a:r>
            <a:r>
              <a:rPr lang="en-US" u="sng" dirty="0" smtClean="0"/>
              <a:t>boundary layer flows</a:t>
            </a:r>
            <a:r>
              <a:rPr lang="en-US" dirty="0" smtClean="0"/>
              <a:t>. </a:t>
            </a:r>
          </a:p>
          <a:p>
            <a:endParaRPr lang="en-US" dirty="0" smtClean="0"/>
          </a:p>
          <a:p>
            <a:endParaRPr lang="en-US" dirty="0" smtClean="0"/>
          </a:p>
          <a:p>
            <a:r>
              <a:rPr lang="en-US" dirty="0" smtClean="0"/>
              <a:t>Shallow Neural Networks for </a:t>
            </a:r>
            <a:r>
              <a:rPr lang="en-US" b="1" dirty="0" smtClean="0"/>
              <a:t>super resolution </a:t>
            </a:r>
            <a:r>
              <a:rPr lang="en-US" dirty="0" smtClean="0"/>
              <a:t>in PIV measurements of </a:t>
            </a:r>
            <a:r>
              <a:rPr lang="en-US" u="sng" dirty="0" smtClean="0"/>
              <a:t>turbulent separated flows</a:t>
            </a:r>
            <a:r>
              <a:rPr lang="en-US" dirty="0" smtClean="0"/>
              <a:t> over Gaussian speed bump geometry.   </a:t>
            </a:r>
          </a:p>
          <a:p>
            <a:endParaRPr lang="en-US" baseline="0" dirty="0" smtClean="0"/>
          </a:p>
          <a:p>
            <a:r>
              <a:rPr lang="en-US" baseline="0" dirty="0" smtClean="0"/>
              <a:t>Ill begin the first objective with an introduction to </a:t>
            </a:r>
            <a:r>
              <a:rPr lang="en-US" baseline="0" dirty="0" err="1" smtClean="0"/>
              <a:t>tcs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2</a:t>
            </a:fld>
            <a:endParaRPr lang="en-US"/>
          </a:p>
        </p:txBody>
      </p:sp>
    </p:spTree>
    <p:extLst>
      <p:ext uri="{BB962C8B-B14F-4D97-AF65-F5344CB8AC3E}">
        <p14:creationId xmlns:p14="http://schemas.microsoft.com/office/powerpoint/2010/main" val="3835540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In order to provide a more </a:t>
            </a:r>
            <a:r>
              <a:rPr lang="en-US" baseline="0" dirty="0" smtClean="0"/>
              <a:t>quantitative evaluation of performance, </a:t>
            </a:r>
            <a:r>
              <a:rPr lang="en-US" baseline="0" dirty="0" smtClean="0"/>
              <a:t>I will now present the Weighted MSDE, that it the zeta function. </a:t>
            </a:r>
          </a:p>
          <a:p>
            <a:endParaRPr lang="en-US" dirty="0" smtClean="0"/>
          </a:p>
          <a:p>
            <a:r>
              <a:rPr lang="en-US" dirty="0" smtClean="0"/>
              <a:t>These</a:t>
            </a:r>
            <a:r>
              <a:rPr lang="en-US" baseline="0" dirty="0" smtClean="0"/>
              <a:t> are all </a:t>
            </a:r>
            <a:r>
              <a:rPr lang="en-US" b="1" baseline="0" dirty="0" smtClean="0"/>
              <a:t>box plots </a:t>
            </a:r>
            <a:r>
              <a:rPr lang="en-US" baseline="0" dirty="0" smtClean="0"/>
              <a:t>that </a:t>
            </a:r>
            <a:r>
              <a:rPr lang="en-US" dirty="0" smtClean="0"/>
              <a:t>shows Mean, Median, Standard deviation and range of errors. </a:t>
            </a:r>
          </a:p>
          <a:p>
            <a:endParaRPr lang="en-US" baseline="0" dirty="0" smtClean="0"/>
          </a:p>
          <a:p>
            <a:r>
              <a:rPr lang="en-US" dirty="0" smtClean="0"/>
              <a:t>Zeta error on X axis. </a:t>
            </a:r>
          </a:p>
          <a:p>
            <a:endParaRPr lang="en-US" dirty="0" smtClean="0"/>
          </a:p>
          <a:p>
            <a:r>
              <a:rPr lang="en-US" dirty="0" smtClean="0"/>
              <a:t>Type of optimization on Y axis. </a:t>
            </a:r>
            <a:endParaRPr lang="en-US" dirty="0" smtClean="0"/>
          </a:p>
          <a:p>
            <a:endParaRPr lang="en-US" dirty="0" smtClean="0"/>
          </a:p>
          <a:p>
            <a:r>
              <a:rPr lang="en-US" dirty="0" smtClean="0"/>
              <a:t>MCMC on left and TNC or</a:t>
            </a:r>
            <a:r>
              <a:rPr lang="en-US" baseline="0" dirty="0" smtClean="0"/>
              <a:t> MIN on right. </a:t>
            </a:r>
            <a:endParaRPr lang="en-US" dirty="0" smtClean="0"/>
          </a:p>
          <a:p>
            <a:endParaRPr lang="en-US" dirty="0" smtClean="0"/>
          </a:p>
          <a:p>
            <a:r>
              <a:rPr lang="en-US" dirty="0" smtClean="0"/>
              <a:t>MCMC shows lower errors for all </a:t>
            </a:r>
            <a:r>
              <a:rPr lang="en-US" dirty="0" smtClean="0"/>
              <a:t>statistics shown like mean, </a:t>
            </a:r>
            <a:r>
              <a:rPr lang="en-US" dirty="0" err="1" smtClean="0"/>
              <a:t>meadiaun</a:t>
            </a:r>
            <a:r>
              <a:rPr lang="en-US" dirty="0" smtClean="0"/>
              <a:t> and range and</a:t>
            </a:r>
            <a:r>
              <a:rPr lang="en-US" baseline="0" dirty="0" smtClean="0"/>
              <a:t> so on</a:t>
            </a:r>
            <a:r>
              <a:rPr lang="en-US" dirty="0" smtClean="0"/>
              <a:t>. </a:t>
            </a:r>
            <a:endParaRPr lang="en-US" dirty="0" smtClean="0"/>
          </a:p>
          <a:p>
            <a:endParaRPr lang="en-US" dirty="0" smtClean="0"/>
          </a:p>
          <a:p>
            <a:r>
              <a:rPr lang="en-US" dirty="0" smtClean="0"/>
              <a:t>This is consistent at all heights. </a:t>
            </a:r>
          </a:p>
        </p:txBody>
      </p:sp>
      <p:sp>
        <p:nvSpPr>
          <p:cNvPr id="4" name="Slide Number Placeholder 3"/>
          <p:cNvSpPr>
            <a:spLocks noGrp="1"/>
          </p:cNvSpPr>
          <p:nvPr>
            <p:ph type="sldNum" sz="quarter" idx="10"/>
          </p:nvPr>
        </p:nvSpPr>
        <p:spPr/>
        <p:txBody>
          <a:bodyPr/>
          <a:lstStyle/>
          <a:p>
            <a:fld id="{54748575-329A-4D4B-85AF-B16E9D4B0692}" type="slidenum">
              <a:rPr lang="en-US" smtClean="0"/>
              <a:t>20</a:t>
            </a:fld>
            <a:endParaRPr lang="en-US"/>
          </a:p>
        </p:txBody>
      </p:sp>
    </p:spTree>
    <p:extLst>
      <p:ext uri="{BB962C8B-B14F-4D97-AF65-F5344CB8AC3E}">
        <p14:creationId xmlns:p14="http://schemas.microsoft.com/office/powerpoint/2010/main" val="349383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Here are the conclusions to the first</a:t>
                </a:r>
                <a:r>
                  <a:rPr lang="en-US" baseline="0" dirty="0" smtClean="0"/>
                  <a:t> part of my thesis. </a:t>
                </a:r>
              </a:p>
              <a:p>
                <a:endParaRPr lang="en-US" dirty="0" smtClean="0"/>
              </a:p>
              <a:p>
                <a:r>
                  <a:rPr lang="en-US" dirty="0" smtClean="0"/>
                  <a:t>A Bayesian framework is established to automate multi-scale vortex identification without the knowledge of the convective velocity of the structure. </a:t>
                </a:r>
              </a:p>
              <a:p>
                <a:endParaRPr lang="en-US" dirty="0" smtClean="0"/>
              </a:p>
              <a:p>
                <a:r>
                  <a:rPr lang="en-US" dirty="0" smtClean="0"/>
                  <a:t>The effects due to noise and resolution on the optimization process are studies.  That is </a:t>
                </a:r>
                <a:r>
                  <a:rPr lang="en-US" dirty="0" err="1" smtClean="0"/>
                  <a:t>mcmc</a:t>
                </a:r>
                <a:r>
                  <a:rPr lang="en-US" dirty="0" smtClean="0"/>
                  <a:t> is better at handling noise.</a:t>
                </a:r>
                <a:r>
                  <a:rPr lang="en-US" baseline="0" dirty="0" smtClean="0"/>
                  <a:t> </a:t>
                </a:r>
              </a:p>
              <a:p>
                <a:r>
                  <a:rPr lang="en-US" baseline="0" dirty="0" smtClean="0"/>
                  <a:t>But performs poorly at low resolutions, but an ideal threshold is identified to handle this issue which is implemented in the later steps.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Successfully identified vortices that are too close to one another</a:t>
                </a:r>
                <a:r>
                  <a:rPr lang="en-US" sz="1200" dirty="0" smtClean="0"/>
                  <a:t>. And iteratively rectified the</a:t>
                </a:r>
                <a:r>
                  <a:rPr lang="en-US" sz="1200" baseline="0" dirty="0" smtClean="0"/>
                  <a:t> size of the bounding box. </a:t>
                </a:r>
                <a:r>
                  <a:rPr lang="en-US" sz="1200" dirty="0" smtClean="0"/>
                  <a:t> </a:t>
                </a:r>
                <a:endParaRPr lang="en-US" sz="1200" dirty="0" smtClean="0"/>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MCMC results on true PIV data show lower mean, median and range of </a:t>
                </a:r>
                <a14:m>
                  <m:oMath xmlns:m="http://schemas.openxmlformats.org/officeDocument/2006/math">
                    <m:r>
                      <a:rPr lang="en-US" sz="2600" b="0" i="1" smtClean="0">
                        <a:latin typeface="Cambria Math" panose="02040503050406030204" pitchFamily="18" charset="0"/>
                      </a:rPr>
                      <m:t>𝑊𝑒𝑖𝑔h𝑡𝑒𝑟</m:t>
                    </m:r>
                    <m:r>
                      <a:rPr lang="en-US" sz="2600" b="0" i="1" smtClean="0">
                        <a:latin typeface="Cambria Math" panose="02040503050406030204" pitchFamily="18" charset="0"/>
                      </a:rPr>
                      <m:t> </m:t>
                    </m:r>
                    <m:r>
                      <a:rPr lang="en-US" sz="2600" b="0" i="1" smtClean="0">
                        <a:latin typeface="Cambria Math" panose="02040503050406030204" pitchFamily="18" charset="0"/>
                      </a:rPr>
                      <m:t>𝑀𝑆𝐷𝐸</m:t>
                    </m:r>
                    <m:r>
                      <a:rPr lang="en-US" sz="2600" b="0" i="1" smtClean="0">
                        <a:latin typeface="Cambria Math" panose="02040503050406030204" pitchFamily="18" charset="0"/>
                      </a:rPr>
                      <m:t> </m:t>
                    </m:r>
                  </m:oMath>
                </a14:m>
                <a:r>
                  <a:rPr lang="en-US" sz="2600" dirty="0"/>
                  <a:t> error compared to Minimization</a:t>
                </a:r>
                <a:r>
                  <a:rPr lang="en-US" sz="26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This automated identification framework lays the ground work for other higher dimensional coherent structure models.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8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All the code is written in python and openly</a:t>
                </a:r>
                <a:r>
                  <a:rPr lang="en-US" sz="2800" baseline="0" dirty="0" smtClean="0"/>
                  <a:t> available at this following </a:t>
                </a:r>
                <a:r>
                  <a:rPr lang="en-US" sz="2800" baseline="0" dirty="0" err="1" smtClean="0"/>
                  <a:t>lnk</a:t>
                </a:r>
                <a:r>
                  <a:rPr lang="en-US" sz="2800" baseline="0" dirty="0" smtClean="0"/>
                  <a:t>. </a:t>
                </a:r>
                <a:endParaRPr lang="en-US" sz="28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600" dirty="0"/>
              </a:p>
              <a:p>
                <a:endParaRPr lang="en-US" dirty="0"/>
              </a:p>
            </p:txBody>
          </p:sp>
        </mc:Choice>
        <mc:Fallback xmlns="">
          <p:sp>
            <p:nvSpPr>
              <p:cNvPr id="3" name="Notes Placeholder 2"/>
              <p:cNvSpPr>
                <a:spLocks noGrp="1"/>
              </p:cNvSpPr>
              <p:nvPr>
                <p:ph type="body" idx="1"/>
              </p:nvPr>
            </p:nvSpPr>
            <p:spPr/>
            <p:txBody>
              <a:bodyPr/>
              <a:lstStyle/>
              <a:p>
                <a:r>
                  <a:rPr lang="en-US" dirty="0" smtClean="0"/>
                  <a:t>Here are the conclusions to the first</a:t>
                </a:r>
                <a:r>
                  <a:rPr lang="en-US" baseline="0" dirty="0" smtClean="0"/>
                  <a:t> part of my thesis. </a:t>
                </a:r>
              </a:p>
              <a:p>
                <a:endParaRPr lang="en-US" dirty="0" smtClean="0"/>
              </a:p>
              <a:p>
                <a:r>
                  <a:rPr lang="en-US" dirty="0" smtClean="0"/>
                  <a:t>A </a:t>
                </a:r>
                <a:r>
                  <a:rPr lang="en-US" dirty="0" smtClean="0"/>
                  <a:t>Bayesian framework is established to automate multi-scale vortex identification without the knowledge of the convective velocity of the structure. </a:t>
                </a:r>
              </a:p>
              <a:p>
                <a:endParaRPr lang="en-US" dirty="0" smtClean="0"/>
              </a:p>
              <a:p>
                <a:r>
                  <a:rPr lang="en-US" dirty="0" smtClean="0"/>
                  <a:t>The effects due to noise and resolution on the optimization process are studies.  That is </a:t>
                </a:r>
                <a:r>
                  <a:rPr lang="en-US" dirty="0" err="1" smtClean="0"/>
                  <a:t>mcmc</a:t>
                </a:r>
                <a:r>
                  <a:rPr lang="en-US" dirty="0" smtClean="0"/>
                  <a:t> is better at handling noise.</a:t>
                </a:r>
                <a:r>
                  <a:rPr lang="en-US" baseline="0" dirty="0" smtClean="0"/>
                  <a:t> </a:t>
                </a:r>
              </a:p>
              <a:p>
                <a:r>
                  <a:rPr lang="en-US" baseline="0" dirty="0" smtClean="0"/>
                  <a:t>But performs poorly at low </a:t>
                </a:r>
                <a:r>
                  <a:rPr lang="en-US" baseline="0" dirty="0" smtClean="0"/>
                  <a:t>resolutions, but an ideal threshold is identified to handle this issue which is implemented in the later steps.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Successfully identified vortices that are too close to one another.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MCMC results on true PIV data show lower mean, median and range of </a:t>
                </a:r>
                <a:r>
                  <a:rPr lang="en-US" sz="2600" b="0" i="0" smtClean="0">
                    <a:latin typeface="Cambria Math" panose="02040503050406030204" pitchFamily="18" charset="0"/>
                  </a:rPr>
                  <a:t>𝑊𝑒𝑖𝑔ℎ𝑡𝑒𝑟 𝑀𝑆𝐷𝐸 </a:t>
                </a:r>
                <a:r>
                  <a:rPr lang="en-US" sz="2600" dirty="0"/>
                  <a:t> error compared to Minimization</a:t>
                </a:r>
                <a:r>
                  <a:rPr lang="en-US" sz="26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This automated identification framework lays the ground work for other higher dimensional coherent structure models.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8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All the code is written in python and openly</a:t>
                </a:r>
                <a:r>
                  <a:rPr lang="en-US" sz="2800" baseline="0" dirty="0" smtClean="0"/>
                  <a:t> available at this following </a:t>
                </a:r>
                <a:r>
                  <a:rPr lang="en-US" sz="2800" baseline="0" dirty="0" err="1" smtClean="0"/>
                  <a:t>lnk</a:t>
                </a:r>
                <a:r>
                  <a:rPr lang="en-US" sz="2800" baseline="0" dirty="0" smtClean="0"/>
                  <a:t>. </a:t>
                </a:r>
                <a:endParaRPr lang="en-US" sz="28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600" dirty="0"/>
              </a:p>
              <a:p>
                <a:endParaRPr lang="en-US" dirty="0"/>
              </a:p>
            </p:txBody>
          </p:sp>
        </mc:Fallback>
      </mc:AlternateContent>
      <p:sp>
        <p:nvSpPr>
          <p:cNvPr id="4" name="Slide Number Placeholder 3"/>
          <p:cNvSpPr>
            <a:spLocks noGrp="1"/>
          </p:cNvSpPr>
          <p:nvPr>
            <p:ph type="sldNum" sz="quarter" idx="10"/>
          </p:nvPr>
        </p:nvSpPr>
        <p:spPr/>
        <p:txBody>
          <a:bodyPr/>
          <a:lstStyle/>
          <a:p>
            <a:fld id="{54748575-329A-4D4B-85AF-B16E9D4B0692}" type="slidenum">
              <a:rPr lang="en-US" smtClean="0"/>
              <a:t>21</a:t>
            </a:fld>
            <a:endParaRPr lang="en-US"/>
          </a:p>
        </p:txBody>
      </p:sp>
    </p:spTree>
    <p:extLst>
      <p:ext uri="{BB962C8B-B14F-4D97-AF65-F5344CB8AC3E}">
        <p14:creationId xmlns:p14="http://schemas.microsoft.com/office/powerpoint/2010/main" val="1049079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focus on the second</a:t>
            </a:r>
            <a:r>
              <a:rPr lang="en-US" baseline="0" dirty="0" smtClean="0"/>
              <a:t> objective of this work.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Using Artificial Neural Networks for </a:t>
            </a:r>
            <a:r>
              <a:rPr lang="en-US" b="1" dirty="0" smtClean="0"/>
              <a:t>super resolution </a:t>
            </a:r>
            <a:r>
              <a:rPr lang="en-US" dirty="0" smtClean="0"/>
              <a:t>in PIV measurements of turbulent separated flows. </a:t>
            </a:r>
          </a:p>
          <a:p>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22</a:t>
            </a:fld>
            <a:endParaRPr lang="en-US"/>
          </a:p>
        </p:txBody>
      </p:sp>
    </p:spTree>
    <p:extLst>
      <p:ext uri="{BB962C8B-B14F-4D97-AF65-F5344CB8AC3E}">
        <p14:creationId xmlns:p14="http://schemas.microsoft.com/office/powerpoint/2010/main" val="2529544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Tools and techniques that enhance the resolution of an image or Image like system which includes fluids</a:t>
            </a:r>
            <a:r>
              <a:rPr lang="en-US" baseline="0" dirty="0" smtClean="0"/>
              <a:t> and other physics based simulations.</a:t>
            </a:r>
            <a:r>
              <a:rPr lang="en-US" dirty="0" smtClean="0"/>
              <a:t> </a:t>
            </a:r>
          </a:p>
          <a:p>
            <a:endParaRPr lang="en-US" dirty="0" smtClean="0"/>
          </a:p>
          <a:p>
            <a:r>
              <a:rPr lang="en-US" dirty="0" smtClean="0"/>
              <a:t>SR in fluid measurements can benefit both experimental </a:t>
            </a:r>
            <a:r>
              <a:rPr lang="en-US" dirty="0" smtClean="0"/>
              <a:t>(like PIV ) and </a:t>
            </a:r>
            <a:r>
              <a:rPr lang="en-US" dirty="0" smtClean="0"/>
              <a:t>numerical </a:t>
            </a:r>
            <a:r>
              <a:rPr lang="en-US" dirty="0" smtClean="0"/>
              <a:t>approaches (CFD). </a:t>
            </a:r>
            <a:endParaRPr lang="en-US" dirty="0" smtClean="0"/>
          </a:p>
          <a:p>
            <a:endParaRPr lang="en-US" dirty="0" smtClean="0"/>
          </a:p>
          <a:p>
            <a:r>
              <a:rPr lang="en-US" dirty="0" smtClean="0"/>
              <a:t>The </a:t>
            </a:r>
            <a:r>
              <a:rPr lang="en-US" dirty="0" smtClean="0"/>
              <a:t>multi scale nature of turbulent flows especially makes this challenging. </a:t>
            </a:r>
          </a:p>
          <a:p>
            <a:endParaRPr lang="en-US" dirty="0" smtClean="0"/>
          </a:p>
          <a:p>
            <a:r>
              <a:rPr lang="en-US" dirty="0" smtClean="0"/>
              <a:t>If we look at</a:t>
            </a:r>
            <a:r>
              <a:rPr lang="en-US" baseline="0" dirty="0" smtClean="0"/>
              <a:t> the picture, SR aims to learn a map that could transforms an image from LR to HR, so from the </a:t>
            </a:r>
            <a:r>
              <a:rPr lang="en-US" baseline="0" dirty="0" err="1" smtClean="0"/>
              <a:t>rhs</a:t>
            </a:r>
            <a:r>
              <a:rPr lang="en-US" baseline="0" dirty="0" smtClean="0"/>
              <a:t> to the lhs. </a:t>
            </a:r>
            <a:endParaRPr lang="en-US" dirty="0" smtClean="0"/>
          </a:p>
          <a:p>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23</a:t>
            </a:fld>
            <a:endParaRPr lang="en-US"/>
          </a:p>
        </p:txBody>
      </p:sp>
    </p:spTree>
    <p:extLst>
      <p:ext uri="{BB962C8B-B14F-4D97-AF65-F5344CB8AC3E}">
        <p14:creationId xmlns:p14="http://schemas.microsoft.com/office/powerpoint/2010/main" val="2736841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the objectives for the current work: </a:t>
            </a:r>
          </a:p>
          <a:p>
            <a:endParaRPr lang="en-US" dirty="0" smtClean="0"/>
          </a:p>
          <a:p>
            <a:r>
              <a:rPr lang="en-US" dirty="0" smtClean="0"/>
              <a:t>Understanding classical SR approaches. </a:t>
            </a:r>
          </a:p>
          <a:p>
            <a:endParaRPr lang="en-US" dirty="0" smtClean="0"/>
          </a:p>
          <a:p>
            <a:r>
              <a:rPr lang="en-US" dirty="0" smtClean="0"/>
              <a:t>SR of PIV measurements using Artificial Neural Networks. </a:t>
            </a:r>
          </a:p>
          <a:p>
            <a:endParaRPr lang="en-US" dirty="0" smtClean="0"/>
          </a:p>
          <a:p>
            <a:r>
              <a:rPr lang="en-US" dirty="0" smtClean="0"/>
              <a:t>Estimating the magnitude of training dataset that is sufficient</a:t>
            </a:r>
            <a:r>
              <a:rPr lang="en-US" baseline="0" dirty="0" smtClean="0"/>
              <a:t> to train the ANN model. </a:t>
            </a:r>
            <a:endParaRPr lang="en-US" dirty="0" smtClean="0"/>
          </a:p>
          <a:p>
            <a:endParaRPr lang="en-US" dirty="0" smtClean="0"/>
          </a:p>
          <a:p>
            <a:r>
              <a:rPr lang="en-US" dirty="0" smtClean="0"/>
              <a:t>Looking at the effect of SR on instantaneous flow measurements and also the overall turbulent characteristics. </a:t>
            </a:r>
          </a:p>
          <a:p>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24</a:t>
            </a:fld>
            <a:endParaRPr lang="en-US"/>
          </a:p>
        </p:txBody>
      </p:sp>
    </p:spTree>
    <p:extLst>
      <p:ext uri="{BB962C8B-B14F-4D97-AF65-F5344CB8AC3E}">
        <p14:creationId xmlns:p14="http://schemas.microsoft.com/office/powerpoint/2010/main" val="869240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dataset used for SR research.</a:t>
            </a:r>
            <a:r>
              <a:rPr lang="en-US" baseline="0" dirty="0" smtClean="0"/>
              <a:t> </a:t>
            </a:r>
          </a:p>
          <a:p>
            <a:endParaRPr lang="en-US" baseline="0" dirty="0" smtClean="0"/>
          </a:p>
          <a:p>
            <a:r>
              <a:rPr lang="en-US" baseline="0" dirty="0" smtClean="0"/>
              <a:t>It is a turbulent separated flow captured over a speed bump with a Gaussian cross sectional profile. </a:t>
            </a:r>
            <a:endParaRPr lang="en-US" dirty="0" smtClean="0"/>
          </a:p>
          <a:p>
            <a:endParaRPr lang="en-US" dirty="0" smtClean="0"/>
          </a:p>
          <a:p>
            <a:r>
              <a:rPr lang="en-US" dirty="0" smtClean="0"/>
              <a:t>Collected</a:t>
            </a:r>
            <a:r>
              <a:rPr lang="en-US" baseline="0" dirty="0" smtClean="0"/>
              <a:t> using PIV.  And Here is the set up. </a:t>
            </a:r>
          </a:p>
          <a:p>
            <a:endParaRPr lang="en-US" baseline="0" dirty="0" smtClean="0"/>
          </a:p>
          <a:p>
            <a:r>
              <a:rPr lang="en-US" baseline="0" dirty="0" smtClean="0"/>
              <a:t>The green light is laser, and we can notice a bump underneath it. </a:t>
            </a:r>
          </a:p>
          <a:p>
            <a:endParaRPr lang="en-US" baseline="0" dirty="0" smtClean="0"/>
          </a:p>
          <a:p>
            <a:r>
              <a:rPr lang="en-US" baseline="0" dirty="0" smtClean="0"/>
              <a:t>The FOV is fixed on the separated flow over the bump, highlighted in red. </a:t>
            </a:r>
          </a:p>
          <a:p>
            <a:endParaRPr lang="en-US" baseline="0" dirty="0" smtClean="0"/>
          </a:p>
          <a:p>
            <a:r>
              <a:rPr lang="en-US" baseline="0" dirty="0" smtClean="0"/>
              <a:t>This is turbulent and rich in detail, which would be an ideal of researching super resolution. </a:t>
            </a:r>
          </a:p>
          <a:p>
            <a:endParaRPr lang="en-US" baseline="0" dirty="0" smtClean="0"/>
          </a:p>
          <a:p>
            <a:r>
              <a:rPr lang="en-US" baseline="0" dirty="0" smtClean="0"/>
              <a:t>An example PIV snapshot is shown on the top. This is the stream wise velocity plot and the flow direction is shown in red, from right to left. </a:t>
            </a:r>
          </a:p>
          <a:p>
            <a:endParaRPr lang="en-US" baseline="0" dirty="0" smtClean="0"/>
          </a:p>
          <a:p>
            <a:r>
              <a:rPr lang="en-US" baseline="0" dirty="0" smtClean="0"/>
              <a:t>The data is pre processed to fill missing values by imputing using the k nearest neighbors algorithms. </a:t>
            </a:r>
          </a:p>
          <a:p>
            <a:endParaRPr lang="en-US" baseline="0" dirty="0" smtClean="0"/>
          </a:p>
          <a:p>
            <a:r>
              <a:rPr lang="en-US" baseline="0" dirty="0" smtClean="0"/>
              <a:t>I also </a:t>
            </a:r>
            <a:r>
              <a:rPr lang="en-US" baseline="0" dirty="0" err="1" smtClean="0"/>
              <a:t>wanna</a:t>
            </a:r>
            <a:r>
              <a:rPr lang="en-US" baseline="0" dirty="0" smtClean="0"/>
              <a:t> mention the nomenclature used through out </a:t>
            </a:r>
            <a:r>
              <a:rPr lang="en-US" baseline="0" dirty="0" smtClean="0"/>
              <a:t>these slides. </a:t>
            </a:r>
            <a:r>
              <a:rPr lang="en-US" baseline="0" dirty="0" smtClean="0"/>
              <a:t>The flow is decomposed in to the mean field and fluctuations. U tilde refers to the stream wise  mean the u dash refer to the fluctuations. Finally the fluctuations are also locally normalized and these fields are represented by u dash with a subscript of n.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4748575-329A-4D4B-85AF-B16E9D4B0692}" type="slidenum">
              <a:rPr lang="en-US" smtClean="0"/>
              <a:t>25</a:t>
            </a:fld>
            <a:endParaRPr lang="en-US"/>
          </a:p>
        </p:txBody>
      </p:sp>
    </p:spTree>
    <p:extLst>
      <p:ext uri="{BB962C8B-B14F-4D97-AF65-F5344CB8AC3E}">
        <p14:creationId xmlns:p14="http://schemas.microsoft.com/office/powerpoint/2010/main" val="1886889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smtClean="0"/>
              <a:t>using PIV we </a:t>
            </a:r>
            <a:r>
              <a:rPr lang="en-US" dirty="0" smtClean="0"/>
              <a:t>have</a:t>
            </a:r>
            <a:r>
              <a:rPr lang="en-US" baseline="0" dirty="0" smtClean="0"/>
              <a:t> a dataset with high resolution images</a:t>
            </a:r>
          </a:p>
          <a:p>
            <a:r>
              <a:rPr lang="en-US" baseline="0" dirty="0" smtClean="0"/>
              <a:t>SR is mapping from a </a:t>
            </a:r>
            <a:r>
              <a:rPr lang="en-US" baseline="0" dirty="0" smtClean="0"/>
              <a:t>LR </a:t>
            </a:r>
            <a:r>
              <a:rPr lang="en-US" baseline="0" dirty="0" smtClean="0"/>
              <a:t>to </a:t>
            </a:r>
            <a:r>
              <a:rPr lang="en-US" baseline="0" dirty="0" smtClean="0"/>
              <a:t>HR</a:t>
            </a:r>
            <a:r>
              <a:rPr lang="en-US" baseline="0" dirty="0" smtClean="0"/>
              <a:t>.</a:t>
            </a:r>
          </a:p>
          <a:p>
            <a:r>
              <a:rPr lang="en-US" baseline="0" dirty="0" smtClean="0"/>
              <a:t>Need to generate LR. </a:t>
            </a:r>
          </a:p>
          <a:p>
            <a:endParaRPr lang="en-US" baseline="0" dirty="0" smtClean="0"/>
          </a:p>
          <a:p>
            <a:r>
              <a:rPr lang="en-US" baseline="0" dirty="0" smtClean="0"/>
              <a:t>A common technique to </a:t>
            </a:r>
            <a:r>
              <a:rPr lang="en-US" baseline="0" dirty="0" err="1" smtClean="0"/>
              <a:t>downsample</a:t>
            </a:r>
            <a:r>
              <a:rPr lang="en-US" baseline="0" dirty="0" smtClean="0"/>
              <a:t> images is average </a:t>
            </a:r>
            <a:r>
              <a:rPr lang="en-US" baseline="0" dirty="0" smtClean="0"/>
              <a:t>pooling. </a:t>
            </a:r>
          </a:p>
          <a:p>
            <a:r>
              <a:rPr lang="en-US" baseline="0" dirty="0" smtClean="0"/>
              <a:t>It replace each block with their </a:t>
            </a:r>
            <a:r>
              <a:rPr lang="en-US" baseline="0" dirty="0" err="1" smtClean="0"/>
              <a:t>corresponging</a:t>
            </a:r>
            <a:r>
              <a:rPr lang="en-US" baseline="0" dirty="0" smtClean="0"/>
              <a:t> averages and this reduces </a:t>
            </a:r>
          </a:p>
          <a:p>
            <a:r>
              <a:rPr lang="en-US" baseline="0" dirty="0" smtClean="0"/>
              <a:t>The overall size in the process. </a:t>
            </a:r>
          </a:p>
          <a:p>
            <a:endParaRPr lang="en-US" baseline="0" dirty="0" smtClean="0"/>
          </a:p>
          <a:p>
            <a:r>
              <a:rPr lang="en-US" baseline="0" dirty="0" smtClean="0"/>
              <a:t>Here the example shows a 2  by 2 filter. In my work, I used a three by three filter for three time </a:t>
            </a:r>
            <a:r>
              <a:rPr lang="en-US" baseline="0" dirty="0" err="1" smtClean="0"/>
              <a:t>downsampling</a:t>
            </a:r>
            <a:r>
              <a:rPr lang="en-US" baseline="0" dirty="0" smtClean="0"/>
              <a:t> which will be consistent for all results shown next. </a:t>
            </a:r>
          </a:p>
        </p:txBody>
      </p:sp>
      <p:sp>
        <p:nvSpPr>
          <p:cNvPr id="4" name="Slide Number Placeholder 3"/>
          <p:cNvSpPr>
            <a:spLocks noGrp="1"/>
          </p:cNvSpPr>
          <p:nvPr>
            <p:ph type="sldNum" sz="quarter" idx="10"/>
          </p:nvPr>
        </p:nvSpPr>
        <p:spPr/>
        <p:txBody>
          <a:bodyPr/>
          <a:lstStyle/>
          <a:p>
            <a:fld id="{54748575-329A-4D4B-85AF-B16E9D4B0692}" type="slidenum">
              <a:rPr lang="en-US" smtClean="0"/>
              <a:t>26</a:t>
            </a:fld>
            <a:endParaRPr lang="en-US"/>
          </a:p>
        </p:txBody>
      </p:sp>
    </p:spTree>
    <p:extLst>
      <p:ext uri="{BB962C8B-B14F-4D97-AF65-F5344CB8AC3E}">
        <p14:creationId xmlns:p14="http://schemas.microsoft.com/office/powerpoint/2010/main" val="2722673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snapshot (after the pre-</a:t>
            </a:r>
            <a:r>
              <a:rPr lang="en-US" baseline="0" dirty="0" err="1" smtClean="0"/>
              <a:t>processsing</a:t>
            </a:r>
            <a:r>
              <a:rPr lang="en-US" baseline="0" dirty="0" smtClean="0"/>
              <a:t>) that has 3x </a:t>
            </a:r>
            <a:r>
              <a:rPr lang="en-US" baseline="0" dirty="0" err="1" smtClean="0"/>
              <a:t>downsampling</a:t>
            </a:r>
            <a:r>
              <a:rPr lang="en-US" baseline="0" dirty="0" smtClean="0"/>
              <a:t> Avg. pooling. </a:t>
            </a:r>
          </a:p>
          <a:p>
            <a:r>
              <a:rPr lang="en-US" baseline="0" dirty="0" smtClean="0"/>
              <a:t>Clearly the finer details are lost and the LR looks more blurry. </a:t>
            </a:r>
          </a:p>
          <a:p>
            <a:endParaRPr lang="en-US" baseline="0" dirty="0" smtClean="0"/>
          </a:p>
          <a:p>
            <a:r>
              <a:rPr lang="en-US" baseline="0" dirty="0" smtClean="0"/>
              <a:t>So, how do we go back? </a:t>
            </a:r>
          </a:p>
          <a:p>
            <a:r>
              <a:rPr lang="en-US" baseline="0" dirty="0" smtClean="0"/>
              <a:t>Use SR. </a:t>
            </a:r>
          </a:p>
        </p:txBody>
      </p:sp>
      <p:sp>
        <p:nvSpPr>
          <p:cNvPr id="4" name="Slide Number Placeholder 3"/>
          <p:cNvSpPr>
            <a:spLocks noGrp="1"/>
          </p:cNvSpPr>
          <p:nvPr>
            <p:ph type="sldNum" sz="quarter" idx="10"/>
          </p:nvPr>
        </p:nvSpPr>
        <p:spPr/>
        <p:txBody>
          <a:bodyPr/>
          <a:lstStyle/>
          <a:p>
            <a:fld id="{54748575-329A-4D4B-85AF-B16E9D4B0692}" type="slidenum">
              <a:rPr lang="en-US" smtClean="0"/>
              <a:t>27</a:t>
            </a:fld>
            <a:endParaRPr lang="en-US"/>
          </a:p>
        </p:txBody>
      </p:sp>
    </p:spTree>
    <p:extLst>
      <p:ext uri="{BB962C8B-B14F-4D97-AF65-F5344CB8AC3E}">
        <p14:creationId xmlns:p14="http://schemas.microsoft.com/office/powerpoint/2010/main" val="876776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moving</a:t>
            </a:r>
            <a:r>
              <a:rPr lang="en-US" baseline="0" dirty="0" smtClean="0"/>
              <a:t> forward, I </a:t>
            </a:r>
            <a:r>
              <a:rPr lang="en-US" baseline="0" dirty="0" err="1" smtClean="0"/>
              <a:t>wanna</a:t>
            </a:r>
            <a:r>
              <a:rPr lang="en-US" baseline="0" dirty="0" smtClean="0"/>
              <a:t> point out the </a:t>
            </a:r>
            <a:endParaRPr lang="en-US" dirty="0" smtClean="0"/>
          </a:p>
          <a:p>
            <a:r>
              <a:rPr lang="en-US" baseline="0" dirty="0" smtClean="0"/>
              <a:t>the popular non-ML based SR (that have been around since 60s)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three popular methods are used:</a:t>
            </a:r>
            <a:r>
              <a:rPr lang="en-US" baseline="0" dirty="0" smtClean="0"/>
              <a:t> the linear, </a:t>
            </a:r>
            <a:r>
              <a:rPr lang="en-US" baseline="0" dirty="0" err="1" smtClean="0"/>
              <a:t>bicuic</a:t>
            </a:r>
            <a:r>
              <a:rPr lang="en-US" baseline="0" dirty="0" smtClean="0"/>
              <a:t> and quantic.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Linear is a fist ordered method that takes two </a:t>
            </a:r>
            <a:r>
              <a:rPr lang="en-US" baseline="0" dirty="0" smtClean="0"/>
              <a:t>points, one in </a:t>
            </a:r>
            <a:r>
              <a:rPr lang="en-US" baseline="0" dirty="0" smtClean="0"/>
              <a:t>either </a:t>
            </a:r>
            <a:r>
              <a:rPr lang="en-US" baseline="0" dirty="0" smtClean="0"/>
              <a:t>direction, and solves for the intermediate value.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Bicubic</a:t>
            </a:r>
            <a:r>
              <a:rPr lang="en-US" baseline="0" dirty="0" smtClean="0"/>
              <a:t> interpolates </a:t>
            </a:r>
            <a:r>
              <a:rPr lang="en-US" baseline="0" dirty="0" err="1" smtClean="0"/>
              <a:t>uusing</a:t>
            </a:r>
            <a:r>
              <a:rPr lang="en-US" baseline="0" dirty="0" smtClean="0"/>
              <a:t> a cubic polynomial and hence needs 4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Quintic</a:t>
            </a:r>
            <a:r>
              <a:rPr lang="en-US" baseline="0" dirty="0" smtClean="0"/>
              <a:t> uses a 5</a:t>
            </a:r>
            <a:r>
              <a:rPr lang="en-US" baseline="30000" dirty="0" smtClean="0"/>
              <a:t>th</a:t>
            </a:r>
            <a:r>
              <a:rPr lang="en-US" baseline="0" dirty="0" smtClean="0"/>
              <a:t> ordered polynomial and takes  6 points. </a:t>
            </a:r>
            <a:endParaRPr lang="en-US" dirty="0" smtClean="0"/>
          </a:p>
          <a:p>
            <a:endParaRPr lang="en-US" baseline="0" dirty="0" smtClean="0"/>
          </a:p>
          <a:p>
            <a:endParaRPr lang="en-US" baseline="0" dirty="0" smtClean="0"/>
          </a:p>
          <a:p>
            <a:r>
              <a:rPr lang="en-US" baseline="0" dirty="0" smtClean="0"/>
              <a:t>These were all completed the </a:t>
            </a:r>
            <a:r>
              <a:rPr lang="en-US" baseline="0" dirty="0" err="1" smtClean="0"/>
              <a:t>scipy’s</a:t>
            </a:r>
            <a:r>
              <a:rPr lang="en-US" baseline="0" dirty="0" smtClean="0"/>
              <a:t> interpolate module.</a:t>
            </a:r>
          </a:p>
          <a:p>
            <a:endParaRPr lang="en-US" baseline="0" dirty="0" smtClean="0"/>
          </a:p>
          <a:p>
            <a:r>
              <a:rPr lang="en-US" baseline="0" dirty="0" smtClean="0"/>
              <a:t>But these all look very similar, how do we know how good they are?</a:t>
            </a:r>
          </a:p>
          <a:p>
            <a:endParaRPr lang="en-US" baseline="0" dirty="0" smtClean="0"/>
          </a:p>
          <a:p>
            <a:r>
              <a:rPr lang="en-US" baseline="0" dirty="0" smtClean="0"/>
              <a:t>We use a norm based percentage difference estimate given denoted by L sr. </a:t>
            </a:r>
            <a:r>
              <a:rPr lang="en-US" baseline="0" dirty="0" smtClean="0"/>
              <a:t>(super resolution loss)</a:t>
            </a:r>
            <a:endParaRPr lang="en-US" baseline="0" dirty="0" smtClean="0"/>
          </a:p>
          <a:p>
            <a:endParaRPr lang="en-US" baseline="0" dirty="0" smtClean="0"/>
          </a:p>
          <a:p>
            <a:r>
              <a:rPr lang="en-US" baseline="0" dirty="0" smtClean="0"/>
              <a:t>For this </a:t>
            </a:r>
            <a:r>
              <a:rPr lang="en-US" baseline="0" dirty="0" smtClean="0"/>
              <a:t>specific example</a:t>
            </a:r>
            <a:r>
              <a:rPr lang="en-US" baseline="0" dirty="0" smtClean="0"/>
              <a:t>, </a:t>
            </a:r>
            <a:r>
              <a:rPr lang="en-US" baseline="0" dirty="0" smtClean="0"/>
              <a:t>all interpolation techniques have a loss of </a:t>
            </a:r>
            <a:r>
              <a:rPr lang="en-US" baseline="0" dirty="0" err="1" smtClean="0"/>
              <a:t>appraoximately</a:t>
            </a:r>
            <a:r>
              <a:rPr lang="en-US" baseline="0" dirty="0" smtClean="0"/>
              <a:t> 0.2. </a:t>
            </a:r>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54748575-329A-4D4B-85AF-B16E9D4B0692}" type="slidenum">
              <a:rPr lang="en-US" smtClean="0"/>
              <a:t>28</a:t>
            </a:fld>
            <a:endParaRPr lang="en-US"/>
          </a:p>
        </p:txBody>
      </p:sp>
    </p:spTree>
    <p:extLst>
      <p:ext uri="{BB962C8B-B14F-4D97-AF65-F5344CB8AC3E}">
        <p14:creationId xmlns:p14="http://schemas.microsoft.com/office/powerpoint/2010/main" val="1804430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Brief intro to </a:t>
            </a:r>
            <a:r>
              <a:rPr lang="en-US" baseline="0" dirty="0" err="1" smtClean="0"/>
              <a:t>Anns</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Artificial neural networks are a sub class of Machine Learning models. </a:t>
            </a:r>
          </a:p>
          <a:p>
            <a:endParaRPr lang="en-US" baseline="0" dirty="0" smtClean="0"/>
          </a:p>
          <a:p>
            <a:r>
              <a:rPr lang="en-US" baseline="0" dirty="0" smtClean="0"/>
              <a:t>They are bio inspired algorithms modelled after biological </a:t>
            </a:r>
            <a:r>
              <a:rPr lang="en-US" baseline="0" dirty="0" smtClean="0"/>
              <a:t>brains, more specifically from cats. </a:t>
            </a:r>
            <a:endParaRPr lang="en-US" baseline="0" dirty="0" smtClean="0"/>
          </a:p>
          <a:p>
            <a:endParaRPr lang="en-US" baseline="0" dirty="0" smtClean="0"/>
          </a:p>
          <a:p>
            <a:r>
              <a:rPr lang="en-US" baseline="0" dirty="0" smtClean="0"/>
              <a:t>In a black box, ANNs are a networks of nodes that are sequentially arranged and transfer signals from one another through weighted connections.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giving examples of input and output values (or fields) the ANN learns to optimize the weights between its</a:t>
            </a:r>
            <a:r>
              <a:rPr lang="en-US" baseline="0" dirty="0" smtClean="0"/>
              <a:t> nodes </a:t>
            </a:r>
            <a:r>
              <a:rPr lang="en-US" dirty="0" smtClean="0"/>
              <a:t>and learns the underlying relationship between the input-output pair.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order to train the ANN accurately, depending</a:t>
            </a:r>
            <a:r>
              <a:rPr lang="en-US" baseline="0" dirty="0" smtClean="0"/>
              <a:t> on the nature of the underlying relationship a large number of these input-output pairs might be required.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also important to make sure these samples are </a:t>
            </a:r>
            <a:r>
              <a:rPr lang="en-US" baseline="0" dirty="0" smtClean="0"/>
              <a:t>sufficiently independent from one another provides a new piece of information about the underlying process.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is a skeleton of an ANN that takes an input x and returns an output f(x) based on the </a:t>
            </a:r>
            <a:r>
              <a:rPr lang="en-US" baseline="0" dirty="0" err="1" smtClean="0"/>
              <a:t>weihts</a:t>
            </a:r>
            <a:r>
              <a:rPr lang="en-US" baseline="0" dirty="0" smtClean="0"/>
              <a:t> of the ann.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 important property of </a:t>
            </a:r>
            <a:r>
              <a:rPr lang="en-US" baseline="0" dirty="0" err="1" smtClean="0"/>
              <a:t>Anns</a:t>
            </a:r>
            <a:r>
              <a:rPr lang="en-US" baseline="0" dirty="0" smtClean="0"/>
              <a:t> was proved by George </a:t>
            </a:r>
            <a:r>
              <a:rPr lang="en-US" baseline="0" dirty="0" err="1" smtClean="0"/>
              <a:t>cybenko</a:t>
            </a:r>
            <a:r>
              <a:rPr lang="en-US" baseline="0" dirty="0" smtClean="0"/>
              <a:t> in 1989 which states that Neural networks that have </a:t>
            </a:r>
            <a:r>
              <a:rPr lang="en-US" baseline="0" dirty="0" err="1" smtClean="0"/>
              <a:t>suffiently</a:t>
            </a:r>
            <a:r>
              <a:rPr lang="en-US" baseline="0" dirty="0" smtClean="0"/>
              <a:t> large number of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Hidden layers can learn the an arbitrarily complicated relationship between the inputs and the outputs.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very useful for a lot of engineering applications given the extremely non-linear nature governing physics of various natural phenomenon.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motivates us to use </a:t>
            </a:r>
            <a:r>
              <a:rPr lang="en-US" baseline="0" dirty="0" err="1" smtClean="0"/>
              <a:t>anns</a:t>
            </a:r>
            <a:r>
              <a:rPr lang="en-US" baseline="0" dirty="0" smtClean="0"/>
              <a:t> for sr.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4748575-329A-4D4B-85AF-B16E9D4B0692}" type="slidenum">
              <a:rPr lang="en-US" smtClean="0"/>
              <a:t>29</a:t>
            </a:fld>
            <a:endParaRPr lang="en-US"/>
          </a:p>
        </p:txBody>
      </p:sp>
    </p:spTree>
    <p:extLst>
      <p:ext uri="{BB962C8B-B14F-4D97-AF65-F5344CB8AC3E}">
        <p14:creationId xmlns:p14="http://schemas.microsoft.com/office/powerpoint/2010/main" val="590211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Turbulence is composed of a wide variety of structures  at multiple</a:t>
            </a:r>
            <a:r>
              <a:rPr lang="en-US" sz="1200" baseline="0" dirty="0" smtClean="0"/>
              <a:t> scales </a:t>
            </a:r>
            <a:r>
              <a:rPr lang="en-US" sz="1200" dirty="0" smtClean="0"/>
              <a:t>that combine to produce the observed macro-scale effects.</a:t>
            </a:r>
          </a:p>
          <a:p>
            <a:r>
              <a:rPr lang="en-US" dirty="0" smtClean="0"/>
              <a:t>These structures are both spatially and temporally</a:t>
            </a:r>
            <a:r>
              <a:rPr lang="en-US" baseline="0" dirty="0" smtClean="0"/>
              <a:t> coherent and are simply referred to coherent structures. </a:t>
            </a:r>
          </a:p>
          <a:p>
            <a:endParaRPr lang="en-US" dirty="0" smtClean="0"/>
          </a:p>
          <a:p>
            <a:r>
              <a:rPr lang="en-US" sz="1200" dirty="0" smtClean="0"/>
              <a:t>Hairpin vortex structures  are one of the most ubiquitously found coherent structure</a:t>
            </a:r>
            <a:r>
              <a:rPr lang="en-US" sz="1200" baseline="0" dirty="0" smtClean="0"/>
              <a:t> </a:t>
            </a:r>
          </a:p>
          <a:p>
            <a:r>
              <a:rPr lang="en-US" sz="1200" baseline="0" dirty="0" smtClean="0"/>
              <a:t>And it is found in turbulent flows that are wall </a:t>
            </a:r>
            <a:r>
              <a:rPr lang="en-US" sz="1200" baseline="0" dirty="0" smtClean="0"/>
              <a:t>bounded</a:t>
            </a:r>
            <a:endParaRPr lang="en-US" sz="1200" baseline="0" dirty="0" smtClean="0"/>
          </a:p>
          <a:p>
            <a:endParaRPr lang="en-US" sz="1200" baseline="0" dirty="0" smtClean="0"/>
          </a:p>
          <a:p>
            <a:r>
              <a:rPr lang="en-US" sz="1200" dirty="0" smtClean="0"/>
              <a:t>These are elemental units that contribute to the both</a:t>
            </a:r>
            <a:r>
              <a:rPr lang="en-US" sz="1200" baseline="0" dirty="0" smtClean="0"/>
              <a:t> the production and sustenance</a:t>
            </a:r>
            <a:r>
              <a:rPr lang="en-US" sz="1200" dirty="0" smtClean="0"/>
              <a:t> of turbulence</a:t>
            </a:r>
            <a:endParaRPr lang="en-US" sz="1200" baseline="0" dirty="0" smtClean="0"/>
          </a:p>
          <a:p>
            <a:endParaRPr lang="en-US" dirty="0" smtClean="0"/>
          </a:p>
          <a:p>
            <a:endParaRPr lang="en-US" dirty="0" smtClean="0"/>
          </a:p>
          <a:p>
            <a:r>
              <a:rPr lang="en-US" baseline="0" dirty="0" smtClean="0"/>
              <a:t>An example  of wall bounded flow is shown in the first figurer which shows a contour of the Reynolds stress field. </a:t>
            </a:r>
          </a:p>
          <a:p>
            <a:endParaRPr lang="en-US" baseline="0" dirty="0" smtClean="0"/>
          </a:p>
          <a:p>
            <a:r>
              <a:rPr lang="en-US" baseline="0" dirty="0" smtClean="0"/>
              <a:t>This field is composed of a lot of Hairpin vortex candidates</a:t>
            </a:r>
          </a:p>
          <a:p>
            <a:endParaRPr lang="en-US" baseline="0" dirty="0" smtClean="0"/>
          </a:p>
          <a:p>
            <a:r>
              <a:rPr lang="en-US" baseline="0" dirty="0" smtClean="0"/>
              <a:t>A theoretical diagrams of an isolated structure is in the middle, with a notable horse shoe shaped vortex: with a head and two tails. </a:t>
            </a:r>
          </a:p>
          <a:p>
            <a:endParaRPr lang="en-US" baseline="0" dirty="0" smtClean="0"/>
          </a:p>
          <a:p>
            <a:r>
              <a:rPr lang="en-US" baseline="0" dirty="0" smtClean="0"/>
              <a:t>If we take a look at the cross section of a hairpin structure in the third figure, it made up of a vortex V and a Stagnation point. </a:t>
            </a:r>
          </a:p>
          <a:p>
            <a:endParaRPr lang="en-US" baseline="0" dirty="0" smtClean="0"/>
          </a:p>
          <a:p>
            <a:r>
              <a:rPr lang="en-US" baseline="0" dirty="0" smtClean="0"/>
              <a:t>This combination is considered as the signature of a hairpin vortex.  </a:t>
            </a:r>
          </a:p>
          <a:p>
            <a:endParaRPr lang="en-US" baseline="0" dirty="0" smtClean="0"/>
          </a:p>
          <a:p>
            <a:r>
              <a:rPr lang="en-US" baseline="0" dirty="0" smtClean="0"/>
              <a:t>These cross sectional projections are easily obtained with PIV </a:t>
            </a:r>
            <a:r>
              <a:rPr lang="en-US" baseline="0" dirty="0" err="1" smtClean="0"/>
              <a:t>mesurements</a:t>
            </a:r>
            <a:r>
              <a:rPr lang="en-US" baseline="0" dirty="0" smtClean="0"/>
              <a:t> and my primary goal is to identify these vortices that make up the hairpin vortex signature. </a:t>
            </a:r>
          </a:p>
          <a:p>
            <a:endParaRPr lang="en-US" dirty="0" smtClean="0"/>
          </a:p>
          <a:p>
            <a:r>
              <a:rPr lang="en-US" dirty="0" smtClean="0"/>
              <a:t>To remove</a:t>
            </a:r>
            <a:r>
              <a:rPr lang="en-US" baseline="0" dirty="0" smtClean="0"/>
              <a:t> any ambiguity, </a:t>
            </a:r>
            <a:r>
              <a:rPr lang="en-US" dirty="0" smtClean="0"/>
              <a:t>I</a:t>
            </a:r>
            <a:r>
              <a:rPr lang="en-US" baseline="0" dirty="0" smtClean="0"/>
              <a:t> should mention that identification and modelling of a stagnation point is out of scope for this work.  And only </a:t>
            </a:r>
            <a:r>
              <a:rPr lang="en-US" baseline="0" dirty="0" smtClean="0"/>
              <a:t>focus is </a:t>
            </a:r>
            <a:r>
              <a:rPr lang="en-US" baseline="0" dirty="0" smtClean="0"/>
              <a:t>on vortex identification in boundary layer </a:t>
            </a:r>
            <a:r>
              <a:rPr lang="en-US" baseline="0" dirty="0" err="1" smtClean="0"/>
              <a:t>piv</a:t>
            </a:r>
            <a:r>
              <a:rPr lang="en-US" baseline="0" dirty="0" smtClean="0"/>
              <a:t> data.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3</a:t>
            </a:fld>
            <a:endParaRPr lang="en-US"/>
          </a:p>
        </p:txBody>
      </p:sp>
    </p:spTree>
    <p:extLst>
      <p:ext uri="{BB962C8B-B14F-4D97-AF65-F5344CB8AC3E}">
        <p14:creationId xmlns:p14="http://schemas.microsoft.com/office/powerpoint/2010/main" val="1349341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is the ANN based framework for SR. </a:t>
            </a:r>
          </a:p>
          <a:p>
            <a:r>
              <a:rPr lang="en-US" baseline="0" dirty="0" smtClean="0"/>
              <a:t>We initially train the weights of an ANN by feeding it the </a:t>
            </a:r>
            <a:r>
              <a:rPr lang="en-US" baseline="0" dirty="0" err="1" smtClean="0"/>
              <a:t>lr</a:t>
            </a:r>
            <a:r>
              <a:rPr lang="en-US" baseline="0" dirty="0" smtClean="0"/>
              <a:t> snapshots as inputs and the </a:t>
            </a:r>
            <a:r>
              <a:rPr lang="en-US" baseline="0" dirty="0" err="1" smtClean="0"/>
              <a:t>hr</a:t>
            </a:r>
            <a:r>
              <a:rPr lang="en-US" baseline="0" dirty="0" smtClean="0"/>
              <a:t> snapshots as outputs. </a:t>
            </a:r>
          </a:p>
          <a:p>
            <a:r>
              <a:rPr lang="en-US" baseline="0" dirty="0" smtClean="0"/>
              <a:t>After training with </a:t>
            </a:r>
            <a:r>
              <a:rPr lang="en-US" baseline="0" dirty="0" err="1" smtClean="0"/>
              <a:t>sufficienly</a:t>
            </a:r>
            <a:r>
              <a:rPr lang="en-US" baseline="0" dirty="0" smtClean="0"/>
              <a:t> large dataset, the weights would theoretically learn the relationship to map the </a:t>
            </a:r>
            <a:r>
              <a:rPr lang="en-US" baseline="0" dirty="0" err="1" smtClean="0"/>
              <a:t>lr</a:t>
            </a:r>
            <a:r>
              <a:rPr lang="en-US" baseline="0" dirty="0" smtClean="0"/>
              <a:t> inputs into the </a:t>
            </a:r>
            <a:r>
              <a:rPr lang="en-US" baseline="0" dirty="0" err="1" smtClean="0"/>
              <a:t>hr</a:t>
            </a:r>
            <a:r>
              <a:rPr lang="en-US" baseline="0" dirty="0" smtClean="0"/>
              <a:t> outputs</a:t>
            </a:r>
          </a:p>
          <a:p>
            <a:r>
              <a:rPr lang="en-US" baseline="0" dirty="0" smtClean="0"/>
              <a:t>Essentially implementing sr. </a:t>
            </a:r>
          </a:p>
        </p:txBody>
      </p:sp>
      <p:sp>
        <p:nvSpPr>
          <p:cNvPr id="4" name="Slide Number Placeholder 3"/>
          <p:cNvSpPr>
            <a:spLocks noGrp="1"/>
          </p:cNvSpPr>
          <p:nvPr>
            <p:ph type="sldNum" sz="quarter" idx="10"/>
          </p:nvPr>
        </p:nvSpPr>
        <p:spPr/>
        <p:txBody>
          <a:bodyPr/>
          <a:lstStyle/>
          <a:p>
            <a:fld id="{54748575-329A-4D4B-85AF-B16E9D4B0692}" type="slidenum">
              <a:rPr lang="en-US" smtClean="0"/>
              <a:t>30</a:t>
            </a:fld>
            <a:endParaRPr lang="en-US"/>
          </a:p>
        </p:txBody>
      </p:sp>
    </p:spTree>
    <p:extLst>
      <p:ext uri="{BB962C8B-B14F-4D97-AF65-F5344CB8AC3E}">
        <p14:creationId xmlns:p14="http://schemas.microsoft.com/office/powerpoint/2010/main" val="3826013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 SR loss metric is referred to again. </a:t>
            </a:r>
          </a:p>
          <a:p>
            <a:endParaRPr lang="en-US" baseline="0" dirty="0" smtClean="0"/>
          </a:p>
          <a:p>
            <a:r>
              <a:rPr lang="en-US" baseline="0" dirty="0" smtClean="0"/>
              <a:t>This time the average of SR for all frames in the validation dataset is  calculated and compared for training datasets with different magnitudes. </a:t>
            </a:r>
          </a:p>
          <a:p>
            <a:endParaRPr lang="en-US" baseline="0" dirty="0" smtClean="0"/>
          </a:p>
          <a:p>
            <a:r>
              <a:rPr lang="en-US" baseline="0" dirty="0" smtClean="0"/>
              <a:t>It looks like </a:t>
            </a:r>
            <a:r>
              <a:rPr lang="en-US" baseline="0" dirty="0" err="1" smtClean="0"/>
              <a:t>theres</a:t>
            </a:r>
            <a:r>
              <a:rPr lang="en-US" baseline="0" dirty="0" smtClean="0"/>
              <a:t> not much difference between 10K and 50K frames.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a:t>
            </a:r>
            <a:r>
              <a:rPr lang="en-US" dirty="0" smtClean="0"/>
              <a:t>For further implementation a training dataset with 20,000 frames and a validation dataset with 5000 frames is considered.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that we</a:t>
            </a:r>
            <a:r>
              <a:rPr lang="en-US" baseline="0" dirty="0" smtClean="0"/>
              <a:t> know data magnitude, we looks at model structure.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54748575-329A-4D4B-85AF-B16E9D4B0692}" type="slidenum">
              <a:rPr lang="en-US" smtClean="0"/>
              <a:t>31</a:t>
            </a:fld>
            <a:endParaRPr lang="en-US"/>
          </a:p>
        </p:txBody>
      </p:sp>
    </p:spTree>
    <p:extLst>
      <p:ext uri="{BB962C8B-B14F-4D97-AF65-F5344CB8AC3E}">
        <p14:creationId xmlns:p14="http://schemas.microsoft.com/office/powerpoint/2010/main" val="2030323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weights of an ANN are optimized during the training process, but </a:t>
            </a:r>
            <a:endParaRPr lang="en-US" baseline="0" dirty="0" smtClean="0"/>
          </a:p>
          <a:p>
            <a:endParaRPr lang="en-US" baseline="0" dirty="0" smtClean="0"/>
          </a:p>
          <a:p>
            <a:r>
              <a:rPr lang="en-US" baseline="0" dirty="0" smtClean="0"/>
              <a:t>Before training there are a lot of other parameters, called hyper parameters that are needed to be set for efficient training. </a:t>
            </a:r>
          </a:p>
          <a:p>
            <a:endParaRPr lang="en-US" dirty="0" smtClean="0"/>
          </a:p>
          <a:p>
            <a:r>
              <a:rPr lang="en-US" dirty="0" smtClean="0"/>
              <a:t>These hyper parameters include</a:t>
            </a:r>
            <a:r>
              <a:rPr lang="en-US" baseline="0" dirty="0" smtClean="0"/>
              <a:t> the number of hidden layers in the ANN, the number of units in each hidden layer, the kind of activation in each unit</a:t>
            </a:r>
          </a:p>
          <a:p>
            <a:r>
              <a:rPr lang="en-US" baseline="0" dirty="0" smtClean="0"/>
              <a:t>And so on. </a:t>
            </a:r>
            <a:endParaRPr lang="en-US" dirty="0" smtClean="0"/>
          </a:p>
          <a:p>
            <a:endParaRPr lang="en-US" baseline="0" dirty="0" smtClean="0"/>
          </a:p>
          <a:p>
            <a:r>
              <a:rPr lang="en-US" baseline="0" dirty="0" smtClean="0"/>
              <a:t>One way is to manually run ‘n’ different </a:t>
            </a:r>
            <a:r>
              <a:rPr lang="en-US" baseline="0" dirty="0" err="1" smtClean="0"/>
              <a:t>anns</a:t>
            </a:r>
            <a:r>
              <a:rPr lang="en-US" baseline="0" dirty="0" smtClean="0"/>
              <a:t> each with a different setups and see how they perform. </a:t>
            </a:r>
          </a:p>
          <a:p>
            <a:endParaRPr lang="en-US" baseline="0" dirty="0" smtClean="0"/>
          </a:p>
          <a:p>
            <a:r>
              <a:rPr lang="en-US" baseline="0" dirty="0" smtClean="0"/>
              <a:t>But this can be automated using </a:t>
            </a:r>
            <a:r>
              <a:rPr lang="en-US" baseline="0" dirty="0" err="1" smtClean="0"/>
              <a:t>tesorflow’s</a:t>
            </a:r>
            <a:r>
              <a:rPr lang="en-US" baseline="0" dirty="0" smtClean="0"/>
              <a:t> </a:t>
            </a:r>
            <a:r>
              <a:rPr lang="en-US" baseline="0" dirty="0" err="1" smtClean="0"/>
              <a:t>tensorbord</a:t>
            </a:r>
            <a:r>
              <a:rPr lang="en-US" baseline="0" dirty="0" smtClean="0"/>
              <a:t> callback. </a:t>
            </a:r>
          </a:p>
          <a:p>
            <a:endParaRPr lang="en-US" baseline="0" dirty="0" smtClean="0"/>
          </a:p>
          <a:p>
            <a:r>
              <a:rPr lang="en-US" baseline="0" dirty="0" smtClean="0"/>
              <a:t>This enables us to not only just find the optimal set up, but also learn the sensitivity of each hyper parameter. </a:t>
            </a:r>
          </a:p>
          <a:p>
            <a:endParaRPr lang="en-US" baseline="0" dirty="0" smtClean="0"/>
          </a:p>
          <a:p>
            <a:r>
              <a:rPr lang="en-US" baseline="0" dirty="0" smtClean="0"/>
              <a:t>In this plot, I have tested out a few different </a:t>
            </a:r>
            <a:r>
              <a:rPr lang="en-US" baseline="0" dirty="0" err="1" smtClean="0"/>
              <a:t>hyperparameters</a:t>
            </a:r>
            <a:r>
              <a:rPr lang="en-US" baseline="0" dirty="0" smtClean="0"/>
              <a:t> for the </a:t>
            </a:r>
          </a:p>
          <a:p>
            <a:r>
              <a:rPr lang="en-US" baseline="0" dirty="0" smtClean="0"/>
              <a:t>Numb of </a:t>
            </a:r>
            <a:r>
              <a:rPr lang="en-US" baseline="0" dirty="0" err="1" smtClean="0"/>
              <a:t>hdden</a:t>
            </a:r>
            <a:r>
              <a:rPr lang="en-US" baseline="0" dirty="0" smtClean="0"/>
              <a:t> layers, the </a:t>
            </a:r>
            <a:r>
              <a:rPr lang="en-US" baseline="0" dirty="0" err="1" smtClean="0"/>
              <a:t>numib</a:t>
            </a:r>
            <a:r>
              <a:rPr lang="en-US" baseline="0" dirty="0" smtClean="0"/>
              <a:t> of units, </a:t>
            </a:r>
            <a:r>
              <a:rPr lang="en-US" baseline="0" dirty="0" err="1" smtClean="0"/>
              <a:t>th</a:t>
            </a:r>
            <a:r>
              <a:rPr lang="en-US" baseline="0" dirty="0" smtClean="0"/>
              <a:t> activation function, the optimizer to </a:t>
            </a:r>
            <a:r>
              <a:rPr lang="en-US" baseline="0" dirty="0" err="1" smtClean="0"/>
              <a:t>upate</a:t>
            </a:r>
            <a:r>
              <a:rPr lang="en-US" baseline="0" dirty="0" smtClean="0"/>
              <a:t> weights and </a:t>
            </a:r>
            <a:r>
              <a:rPr lang="en-US" baseline="0" dirty="0" err="1" smtClean="0"/>
              <a:t>monitord</a:t>
            </a:r>
            <a:r>
              <a:rPr lang="en-US" baseline="0" dirty="0" smtClean="0"/>
              <a:t> the loss for each set up. </a:t>
            </a:r>
          </a:p>
          <a:p>
            <a:endParaRPr lang="en-US" baseline="0" dirty="0" smtClean="0"/>
          </a:p>
          <a:p>
            <a:r>
              <a:rPr lang="en-US" baseline="0" dirty="0" smtClean="0"/>
              <a:t>I have circled the optimal set up, but I can also see changing which parameters had the most and least influence on the loss </a:t>
            </a:r>
          </a:p>
          <a:p>
            <a:r>
              <a:rPr lang="en-US" baseline="0" dirty="0" smtClean="0"/>
              <a:t>By looking at the </a:t>
            </a:r>
            <a:r>
              <a:rPr lang="en-US" baseline="0" dirty="0" err="1" smtClean="0"/>
              <a:t>colormap</a:t>
            </a:r>
            <a:r>
              <a:rPr lang="en-US" baseline="0" dirty="0" smtClean="0"/>
              <a:t> of the </a:t>
            </a:r>
            <a:r>
              <a:rPr lang="en-US" baseline="0" dirty="0" err="1" smtClean="0"/>
              <a:t>connectoins</a:t>
            </a:r>
            <a:r>
              <a:rPr lang="en-US" baseline="0" dirty="0" smtClean="0"/>
              <a:t>. </a:t>
            </a:r>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32</a:t>
            </a:fld>
            <a:endParaRPr lang="en-US"/>
          </a:p>
        </p:txBody>
      </p:sp>
    </p:spTree>
    <p:extLst>
      <p:ext uri="{BB962C8B-B14F-4D97-AF65-F5344CB8AC3E}">
        <p14:creationId xmlns:p14="http://schemas.microsoft.com/office/powerpoint/2010/main" val="795456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this slide, I have made an assumption that the audience is familiar with the general terminology associated with </a:t>
            </a:r>
          </a:p>
          <a:p>
            <a:r>
              <a:rPr lang="en-US" baseline="0" dirty="0" smtClean="0"/>
              <a:t>Neural network training. </a:t>
            </a:r>
          </a:p>
          <a:p>
            <a:endParaRPr lang="en-US" baseline="0" dirty="0" smtClean="0"/>
          </a:p>
          <a:p>
            <a:r>
              <a:rPr lang="en-US" baseline="0" dirty="0" smtClean="0"/>
              <a:t>By finely tuning the network using </a:t>
            </a:r>
            <a:r>
              <a:rPr lang="en-US" baseline="0" dirty="0" err="1" smtClean="0"/>
              <a:t>Tensorborad</a:t>
            </a:r>
            <a:r>
              <a:rPr lang="en-US" baseline="0" dirty="0" smtClean="0"/>
              <a:t>, I have arrived at the following architecture. </a:t>
            </a:r>
            <a:endParaRPr lang="en-US" baseline="0" dirty="0" smtClean="0"/>
          </a:p>
          <a:p>
            <a:endParaRPr lang="en-US" baseline="0" dirty="0" smtClean="0"/>
          </a:p>
          <a:p>
            <a:r>
              <a:rPr lang="en-US" baseline="0" dirty="0" smtClean="0"/>
              <a:t>1 HL</a:t>
            </a:r>
          </a:p>
          <a:p>
            <a:r>
              <a:rPr lang="en-US" baseline="0" dirty="0" smtClean="0"/>
              <a:t>1500 </a:t>
            </a:r>
            <a:r>
              <a:rPr lang="en-US" baseline="0" dirty="0" err="1" smtClean="0"/>
              <a:t>neurorns</a:t>
            </a:r>
            <a:r>
              <a:rPr lang="en-US" baseline="0" dirty="0" smtClean="0"/>
              <a:t>, </a:t>
            </a:r>
          </a:p>
          <a:p>
            <a:r>
              <a:rPr lang="en-US" baseline="0" dirty="0" smtClean="0"/>
              <a:t>EXP </a:t>
            </a:r>
            <a:r>
              <a:rPr lang="en-US" baseline="0" dirty="0" err="1" smtClean="0"/>
              <a:t>lin</a:t>
            </a:r>
            <a:r>
              <a:rPr lang="en-US" baseline="0" dirty="0" smtClean="0"/>
              <a:t> unit as activation for hidden. </a:t>
            </a:r>
          </a:p>
          <a:p>
            <a:r>
              <a:rPr lang="en-US" baseline="0" dirty="0" err="1" smtClean="0"/>
              <a:t>Tanh</a:t>
            </a:r>
            <a:r>
              <a:rPr lang="en-US" baseline="0" dirty="0" smtClean="0"/>
              <a:t>() act </a:t>
            </a:r>
            <a:r>
              <a:rPr lang="en-US" baseline="0" dirty="0" err="1" smtClean="0"/>
              <a:t>act</a:t>
            </a:r>
            <a:r>
              <a:rPr lang="en-US" baseline="0" dirty="0" smtClean="0"/>
              <a:t> for output </a:t>
            </a:r>
          </a:p>
          <a:p>
            <a:endParaRPr lang="en-US" baseline="0" dirty="0" smtClean="0"/>
          </a:p>
          <a:p>
            <a:r>
              <a:rPr lang="en-US" baseline="0" dirty="0" smtClean="0"/>
              <a:t>An exponentially decaying learning rate was given.  This was found out to be the most influential factor in training </a:t>
            </a:r>
          </a:p>
          <a:p>
            <a:endParaRPr lang="en-US" baseline="0" dirty="0" smtClean="0"/>
          </a:p>
          <a:p>
            <a:endParaRPr lang="en-US" baseline="0" dirty="0" smtClean="0"/>
          </a:p>
          <a:p>
            <a:r>
              <a:rPr lang="en-US" dirty="0" smtClean="0"/>
              <a:t>ADAM optimizer. </a:t>
            </a:r>
          </a:p>
          <a:p>
            <a:endParaRPr lang="en-US" dirty="0" smtClean="0"/>
          </a:p>
          <a:p>
            <a:r>
              <a:rPr lang="en-US" dirty="0" smtClean="0"/>
              <a:t>L2 difference was chosen as the training loss function. </a:t>
            </a:r>
          </a:p>
          <a:p>
            <a:endParaRPr lang="en-US" dirty="0" smtClean="0"/>
          </a:p>
          <a:p>
            <a:r>
              <a:rPr lang="en-US" dirty="0" smtClean="0"/>
              <a:t>An early stopping callback</a:t>
            </a:r>
            <a:r>
              <a:rPr lang="en-US" baseline="0" dirty="0" smtClean="0"/>
              <a:t> </a:t>
            </a:r>
            <a:r>
              <a:rPr lang="en-US" baseline="0" dirty="0" err="1" smtClean="0"/>
              <a:t>isset</a:t>
            </a:r>
            <a:r>
              <a:rPr lang="en-US" baseline="0" dirty="0" smtClean="0"/>
              <a:t> up to stop training if the losses do not decrease after 10 epochs.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33</a:t>
            </a:fld>
            <a:endParaRPr lang="en-US"/>
          </a:p>
        </p:txBody>
      </p:sp>
    </p:spTree>
    <p:extLst>
      <p:ext uri="{BB962C8B-B14F-4D97-AF65-F5344CB8AC3E}">
        <p14:creationId xmlns:p14="http://schemas.microsoft.com/office/powerpoint/2010/main" val="3501636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Going back o this, </a:t>
            </a:r>
          </a:p>
          <a:p>
            <a:endParaRPr lang="en-US" baseline="0" dirty="0" smtClean="0"/>
          </a:p>
          <a:p>
            <a:r>
              <a:rPr lang="en-US" baseline="0" dirty="0" smtClean="0"/>
              <a:t>Objective is 3 times super resolution, </a:t>
            </a:r>
          </a:p>
          <a:p>
            <a:endParaRPr lang="en-US" baseline="0" dirty="0" smtClean="0"/>
          </a:p>
          <a:p>
            <a:r>
              <a:rPr lang="en-US" baseline="0" dirty="0" smtClean="0"/>
              <a:t>The input size was 6k, </a:t>
            </a:r>
            <a:r>
              <a:rPr lang="en-US" baseline="0" dirty="0" err="1" smtClean="0"/>
              <a:t>utput</a:t>
            </a:r>
            <a:r>
              <a:rPr lang="en-US" baseline="0" dirty="0" smtClean="0"/>
              <a:t> size was 60k </a:t>
            </a:r>
          </a:p>
          <a:p>
            <a:endParaRPr lang="en-US" baseline="0" dirty="0" smtClean="0"/>
          </a:p>
          <a:p>
            <a:r>
              <a:rPr lang="en-US" baseline="0" dirty="0" smtClean="0"/>
              <a:t>This model with 1500 hidden has 100 mil parameter, (weights and biases)</a:t>
            </a:r>
          </a:p>
          <a:p>
            <a:endParaRPr lang="en-US" baseline="0" dirty="0" smtClean="0"/>
          </a:p>
          <a:p>
            <a:r>
              <a:rPr lang="en-US" baseline="0" dirty="0" smtClean="0"/>
              <a:t>So take a look at the training trends. </a:t>
            </a:r>
          </a:p>
        </p:txBody>
      </p:sp>
      <p:sp>
        <p:nvSpPr>
          <p:cNvPr id="4" name="Slide Number Placeholder 3"/>
          <p:cNvSpPr>
            <a:spLocks noGrp="1"/>
          </p:cNvSpPr>
          <p:nvPr>
            <p:ph type="sldNum" sz="quarter" idx="10"/>
          </p:nvPr>
        </p:nvSpPr>
        <p:spPr/>
        <p:txBody>
          <a:bodyPr/>
          <a:lstStyle/>
          <a:p>
            <a:fld id="{54748575-329A-4D4B-85AF-B16E9D4B0692}" type="slidenum">
              <a:rPr lang="en-US" smtClean="0"/>
              <a:t>34</a:t>
            </a:fld>
            <a:endParaRPr lang="en-US"/>
          </a:p>
        </p:txBody>
      </p:sp>
    </p:spTree>
    <p:extLst>
      <p:ext uri="{BB962C8B-B14F-4D97-AF65-F5344CB8AC3E}">
        <p14:creationId xmlns:p14="http://schemas.microsoft.com/office/powerpoint/2010/main" val="1348684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Left – training and </a:t>
            </a:r>
            <a:r>
              <a:rPr lang="en-US" baseline="0" dirty="0" err="1" smtClean="0"/>
              <a:t>val</a:t>
            </a:r>
            <a:r>
              <a:rPr lang="en-US" baseline="0" dirty="0" smtClean="0"/>
              <a:t> – loss – L2 difference. </a:t>
            </a:r>
          </a:p>
          <a:p>
            <a:r>
              <a:rPr lang="en-US" baseline="0" dirty="0" smtClean="0"/>
              <a:t>Right – train and </a:t>
            </a:r>
            <a:r>
              <a:rPr lang="en-US" baseline="0" dirty="0" err="1" smtClean="0"/>
              <a:t>val</a:t>
            </a:r>
            <a:r>
              <a:rPr lang="en-US" baseline="0" dirty="0" smtClean="0"/>
              <a:t> – evaluation metric – L SR loss. </a:t>
            </a:r>
          </a:p>
          <a:p>
            <a:endParaRPr lang="en-US" baseline="0" dirty="0" smtClean="0"/>
          </a:p>
          <a:p>
            <a:r>
              <a:rPr lang="en-US" baseline="0" dirty="0" smtClean="0"/>
              <a:t>So, there are two different losses. The training is done using an L2 norm of the difference. But L2 norm is unintuitive and it can arbitrarily low or big.</a:t>
            </a:r>
          </a:p>
          <a:p>
            <a:endParaRPr lang="en-US" baseline="0" dirty="0" smtClean="0"/>
          </a:p>
          <a:p>
            <a:r>
              <a:rPr lang="en-US" baseline="0" dirty="0" smtClean="0"/>
              <a:t>So to interpret results </a:t>
            </a:r>
            <a:r>
              <a:rPr lang="en-US" baseline="0" dirty="0" err="1" smtClean="0"/>
              <a:t>bettern</a:t>
            </a:r>
            <a:r>
              <a:rPr lang="en-US" baseline="0" dirty="0" smtClean="0"/>
              <a:t> the super resolution loss is also monitored as shown in right. </a:t>
            </a:r>
            <a:endParaRPr lang="en-US" baseline="0" dirty="0" smtClean="0"/>
          </a:p>
          <a:p>
            <a:endParaRPr lang="en-US" baseline="0" dirty="0" smtClean="0"/>
          </a:p>
          <a:p>
            <a:r>
              <a:rPr lang="en-US" baseline="0" dirty="0" smtClean="0"/>
              <a:t>That explains the two plots, the one of left is the loss </a:t>
            </a:r>
            <a:r>
              <a:rPr lang="en-US" baseline="0" dirty="0" err="1" smtClean="0"/>
              <a:t>drivig</a:t>
            </a:r>
            <a:r>
              <a:rPr lang="en-US" baseline="0" dirty="0" smtClean="0"/>
              <a:t> the optimization and the one of right is for interpretation. </a:t>
            </a:r>
          </a:p>
          <a:p>
            <a:endParaRPr lang="en-US" baseline="0" dirty="0" smtClean="0"/>
          </a:p>
          <a:p>
            <a:endParaRPr lang="en-US" baseline="0" dirty="0" smtClean="0"/>
          </a:p>
          <a:p>
            <a:r>
              <a:rPr lang="en-US" baseline="0" dirty="0" smtClean="0"/>
              <a:t>In both, we have train, </a:t>
            </a:r>
            <a:r>
              <a:rPr lang="en-US" baseline="0" dirty="0" err="1" smtClean="0"/>
              <a:t>val</a:t>
            </a:r>
            <a:r>
              <a:rPr lang="en-US" baseline="0" dirty="0" smtClean="0"/>
              <a:t> losses </a:t>
            </a:r>
          </a:p>
          <a:p>
            <a:endParaRPr lang="en-US" baseline="0" dirty="0" smtClean="0"/>
          </a:p>
          <a:p>
            <a:r>
              <a:rPr lang="en-US" dirty="0" smtClean="0"/>
              <a:t>The</a:t>
            </a:r>
            <a:r>
              <a:rPr lang="en-US" baseline="0" dirty="0" smtClean="0"/>
              <a:t> </a:t>
            </a:r>
            <a:r>
              <a:rPr lang="en-US" baseline="0" dirty="0" err="1" smtClean="0"/>
              <a:t>val</a:t>
            </a:r>
            <a:r>
              <a:rPr lang="en-US" baseline="0" dirty="0" smtClean="0"/>
              <a:t> data trends show true trends that are do not account model overfitting. </a:t>
            </a:r>
          </a:p>
          <a:p>
            <a:endParaRPr lang="en-US" baseline="0" dirty="0" smtClean="0"/>
          </a:p>
          <a:p>
            <a:r>
              <a:rPr lang="en-US" baseline="0" dirty="0" smtClean="0"/>
              <a:t>I have calculated the average L SR by using a </a:t>
            </a:r>
            <a:r>
              <a:rPr lang="en-US" baseline="0" dirty="0" err="1" smtClean="0"/>
              <a:t>bicubic</a:t>
            </a:r>
            <a:r>
              <a:rPr lang="en-US" baseline="0" dirty="0" smtClean="0"/>
              <a:t> interpolation and added this to the training metric plot on the right, </a:t>
            </a:r>
            <a:r>
              <a:rPr lang="en-US" baseline="0" dirty="0" smtClean="0"/>
              <a:t>in green</a:t>
            </a:r>
          </a:p>
          <a:p>
            <a:endParaRPr lang="en-US" baseline="0" dirty="0" smtClean="0"/>
          </a:p>
          <a:p>
            <a:r>
              <a:rPr lang="en-US" baseline="0" dirty="0" smtClean="0"/>
              <a:t>This way, I can see that the ANN beats the performance of </a:t>
            </a:r>
            <a:r>
              <a:rPr lang="en-US" baseline="0" dirty="0" err="1" smtClean="0"/>
              <a:t>bicubic</a:t>
            </a:r>
            <a:r>
              <a:rPr lang="en-US" baseline="0" dirty="0" smtClean="0"/>
              <a:t> interpolation after </a:t>
            </a:r>
            <a:r>
              <a:rPr lang="en-US" baseline="0" dirty="0" smtClean="0"/>
              <a:t>20 </a:t>
            </a:r>
            <a:r>
              <a:rPr lang="en-US" baseline="0" dirty="0" smtClean="0"/>
              <a:t>epochs of training.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35</a:t>
            </a:fld>
            <a:endParaRPr lang="en-US"/>
          </a:p>
        </p:txBody>
      </p:sp>
    </p:spTree>
    <p:extLst>
      <p:ext uri="{BB962C8B-B14F-4D97-AF65-F5344CB8AC3E}">
        <p14:creationId xmlns:p14="http://schemas.microsoft.com/office/powerpoint/2010/main" val="2113310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closely</a:t>
            </a:r>
            <a:r>
              <a:rPr lang="en-US" baseline="0" dirty="0" smtClean="0"/>
              <a:t> looks at an example of reconstruction . </a:t>
            </a:r>
          </a:p>
          <a:p>
            <a:endParaRPr lang="en-US" baseline="0" dirty="0" smtClean="0"/>
          </a:p>
          <a:p>
            <a:r>
              <a:rPr lang="en-US" baseline="0" dirty="0" err="1" smtClean="0"/>
              <a:t>Thse</a:t>
            </a:r>
            <a:r>
              <a:rPr lang="en-US" baseline="0" dirty="0" smtClean="0"/>
              <a:t> are all instantaneous turbulent fluctuations measured using PIV </a:t>
            </a:r>
          </a:p>
          <a:p>
            <a:endParaRPr lang="en-US" baseline="0" dirty="0" smtClean="0"/>
          </a:p>
          <a:p>
            <a:r>
              <a:rPr lang="en-US" dirty="0" smtClean="0"/>
              <a:t>Top </a:t>
            </a:r>
            <a:r>
              <a:rPr lang="en-US" dirty="0" smtClean="0"/>
              <a:t>left LR</a:t>
            </a:r>
            <a:endParaRPr lang="en-US" dirty="0" smtClean="0"/>
          </a:p>
          <a:p>
            <a:r>
              <a:rPr lang="en-US" dirty="0" smtClean="0"/>
              <a:t>Top</a:t>
            </a:r>
            <a:r>
              <a:rPr lang="en-US" baseline="0" dirty="0" smtClean="0"/>
              <a:t> right HR </a:t>
            </a:r>
          </a:p>
          <a:p>
            <a:endParaRPr lang="en-US" baseline="0" dirty="0" smtClean="0"/>
          </a:p>
          <a:p>
            <a:r>
              <a:rPr lang="en-US" baseline="0" dirty="0" smtClean="0"/>
              <a:t>Bottom left is </a:t>
            </a:r>
            <a:r>
              <a:rPr lang="en-US" baseline="0" dirty="0" err="1" smtClean="0"/>
              <a:t>bicub</a:t>
            </a:r>
            <a:r>
              <a:rPr lang="en-US" baseline="0" dirty="0" smtClean="0"/>
              <a:t> with a </a:t>
            </a:r>
            <a:r>
              <a:rPr lang="en-US" baseline="0" dirty="0" err="1" smtClean="0"/>
              <a:t>Lsr</a:t>
            </a:r>
            <a:r>
              <a:rPr lang="en-US" baseline="0" dirty="0" smtClean="0"/>
              <a:t> error of 0.2031</a:t>
            </a:r>
          </a:p>
          <a:p>
            <a:r>
              <a:rPr lang="en-US" baseline="0" dirty="0" smtClean="0"/>
              <a:t>Bottom right is ANN </a:t>
            </a:r>
            <a:r>
              <a:rPr lang="en-US" baseline="0" dirty="0" err="1" smtClean="0"/>
              <a:t>sr</a:t>
            </a:r>
            <a:r>
              <a:rPr lang="en-US" baseline="0" dirty="0" smtClean="0"/>
              <a:t> with </a:t>
            </a:r>
            <a:r>
              <a:rPr lang="en-US" baseline="0" dirty="0" err="1" smtClean="0"/>
              <a:t>lsr</a:t>
            </a:r>
            <a:r>
              <a:rPr lang="en-US" baseline="0" dirty="0" smtClean="0"/>
              <a:t> = 0.1766. </a:t>
            </a:r>
          </a:p>
          <a:p>
            <a:endParaRPr lang="en-US" dirty="0" smtClean="0"/>
          </a:p>
          <a:p>
            <a:r>
              <a:rPr lang="en-US" dirty="0" smtClean="0"/>
              <a:t>This trend of</a:t>
            </a:r>
            <a:r>
              <a:rPr lang="en-US" baseline="0" dirty="0" smtClean="0"/>
              <a:t> ANN performing better than other interpolation based methods is very </a:t>
            </a:r>
            <a:r>
              <a:rPr lang="en-US" baseline="0" dirty="0" err="1" smtClean="0"/>
              <a:t>consisten</a:t>
            </a:r>
            <a:r>
              <a:rPr lang="en-US" baseline="0" dirty="0" smtClean="0"/>
              <a:t>, </a:t>
            </a:r>
          </a:p>
          <a:p>
            <a:r>
              <a:rPr lang="en-US" baseline="0" dirty="0" smtClean="0"/>
              <a:t>But there are definitely a few exception that I have found. But again, the overall average error is lower by using an ann. </a:t>
            </a:r>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36</a:t>
            </a:fld>
            <a:endParaRPr lang="en-US"/>
          </a:p>
        </p:txBody>
      </p:sp>
    </p:spTree>
    <p:extLst>
      <p:ext uri="{BB962C8B-B14F-4D97-AF65-F5344CB8AC3E}">
        <p14:creationId xmlns:p14="http://schemas.microsoft.com/office/powerpoint/2010/main" val="2831573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 plots show one instantaneous</a:t>
            </a:r>
            <a:r>
              <a:rPr lang="en-US" baseline="0" dirty="0" smtClean="0"/>
              <a:t> field and this plot shows the overall performance on 5000 images. </a:t>
            </a:r>
          </a:p>
          <a:p>
            <a:endParaRPr lang="en-US" baseline="0" dirty="0" smtClean="0"/>
          </a:p>
          <a:p>
            <a:r>
              <a:rPr lang="en-US" baseline="0" dirty="0" smtClean="0"/>
              <a:t>The mean median and the variance and range of the loss are visualized using the box plot. </a:t>
            </a:r>
            <a:endParaRPr lang="en-US" dirty="0" smtClean="0"/>
          </a:p>
          <a:p>
            <a:endParaRPr lang="en-US" dirty="0" smtClean="0"/>
          </a:p>
          <a:p>
            <a:r>
              <a:rPr lang="en-US" dirty="0" smtClean="0"/>
              <a:t>Y</a:t>
            </a:r>
            <a:r>
              <a:rPr lang="en-US" baseline="0" dirty="0" smtClean="0"/>
              <a:t> axis shows the different SR techniques and x axis shows the </a:t>
            </a:r>
            <a:r>
              <a:rPr lang="en-US" baseline="0" dirty="0" err="1" smtClean="0"/>
              <a:t>Lsr</a:t>
            </a:r>
            <a:r>
              <a:rPr lang="en-US" baseline="0" dirty="0" smtClean="0"/>
              <a:t> error. </a:t>
            </a:r>
            <a:endParaRPr lang="en-US" dirty="0" smtClean="0"/>
          </a:p>
          <a:p>
            <a:endParaRPr lang="en-US" dirty="0" smtClean="0"/>
          </a:p>
          <a:p>
            <a:r>
              <a:rPr lang="en-US" dirty="0" smtClean="0"/>
              <a:t>###Also </a:t>
            </a:r>
            <a:r>
              <a:rPr lang="en-US" dirty="0" smtClean="0"/>
              <a:t>here is the overall comparison of the average L SR losses for an ANN and other</a:t>
            </a:r>
            <a:r>
              <a:rPr lang="en-US" baseline="0" dirty="0" smtClean="0"/>
              <a:t> interpolation methods. </a:t>
            </a:r>
          </a:p>
          <a:p>
            <a:endParaRPr lang="en-US" baseline="0" dirty="0" smtClean="0"/>
          </a:p>
          <a:p>
            <a:r>
              <a:rPr lang="en-US" baseline="0" dirty="0" smtClean="0"/>
              <a:t>The take away is that SR with ANNs </a:t>
            </a:r>
            <a:r>
              <a:rPr lang="en-US" dirty="0" smtClean="0"/>
              <a:t>Performs </a:t>
            </a:r>
            <a:r>
              <a:rPr lang="en-US" dirty="0" smtClean="0"/>
              <a:t>comparatively better than other interpolation methods</a:t>
            </a:r>
            <a:r>
              <a:rPr lang="en-US" baseline="0" dirty="0" smtClean="0"/>
              <a:t> with a </a:t>
            </a:r>
            <a:r>
              <a:rPr lang="en-US" dirty="0" smtClean="0"/>
              <a:t>~ </a:t>
            </a:r>
            <a:r>
              <a:rPr lang="en-US" dirty="0" smtClean="0"/>
              <a:t>32% lower loss</a:t>
            </a:r>
            <a:r>
              <a:rPr lang="en-US" baseline="0" dirty="0" smtClean="0"/>
              <a:t> values.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4748575-329A-4D4B-85AF-B16E9D4B0692}" type="slidenum">
              <a:rPr lang="en-US" smtClean="0"/>
              <a:t>37</a:t>
            </a:fld>
            <a:endParaRPr lang="en-US"/>
          </a:p>
        </p:txBody>
      </p:sp>
    </p:spTree>
    <p:extLst>
      <p:ext uri="{BB962C8B-B14F-4D97-AF65-F5344CB8AC3E}">
        <p14:creationId xmlns:p14="http://schemas.microsoft.com/office/powerpoint/2010/main" val="41165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instantaneous</a:t>
            </a:r>
            <a:r>
              <a:rPr lang="en-US" baseline="0" dirty="0" smtClean="0"/>
              <a:t> velocity fields are reconstructed with better accuracies, but if the physics is truly learned then </a:t>
            </a:r>
          </a:p>
          <a:p>
            <a:r>
              <a:rPr lang="en-US" baseline="0" dirty="0" smtClean="0"/>
              <a:t>Turbulent derived quantities should also follow similar trend. </a:t>
            </a:r>
          </a:p>
          <a:p>
            <a:endParaRPr lang="en-US" baseline="0" dirty="0" smtClean="0"/>
          </a:p>
          <a:p>
            <a:r>
              <a:rPr lang="en-US" baseline="0" dirty="0" smtClean="0"/>
              <a:t>It should be noted that this is not trivial as the ANNs are oblivious to the physics at this point. </a:t>
            </a:r>
            <a:endParaRPr lang="en-US" dirty="0" smtClean="0"/>
          </a:p>
          <a:p>
            <a:endParaRPr lang="en-US" dirty="0" smtClean="0"/>
          </a:p>
          <a:p>
            <a:r>
              <a:rPr lang="en-US" dirty="0" smtClean="0"/>
              <a:t>I </a:t>
            </a:r>
            <a:r>
              <a:rPr lang="en-US" dirty="0" smtClean="0"/>
              <a:t>have looked at the variance of stream wise velocity</a:t>
            </a:r>
            <a:r>
              <a:rPr lang="en-US" baseline="0" dirty="0" smtClean="0"/>
              <a:t> fluctuation from </a:t>
            </a:r>
            <a:r>
              <a:rPr lang="en-US" baseline="0" dirty="0" err="1" smtClean="0"/>
              <a:t>from</a:t>
            </a:r>
            <a:r>
              <a:rPr lang="en-US" baseline="0" dirty="0" smtClean="0"/>
              <a:t> reconstructed </a:t>
            </a:r>
          </a:p>
          <a:p>
            <a:r>
              <a:rPr lang="en-US" baseline="0" dirty="0" smtClean="0"/>
              <a:t>High res samples from all </a:t>
            </a:r>
            <a:r>
              <a:rPr lang="en-US" baseline="0" dirty="0" err="1" smtClean="0"/>
              <a:t>sr</a:t>
            </a:r>
            <a:r>
              <a:rPr lang="en-US" baseline="0" dirty="0" smtClean="0"/>
              <a:t> techniques. This is the variance plot generated from 5000 reconstructed samples. </a:t>
            </a:r>
          </a:p>
          <a:p>
            <a:endParaRPr lang="en-US" baseline="0" dirty="0" smtClean="0"/>
          </a:p>
          <a:p>
            <a:r>
              <a:rPr lang="en-US" baseline="0" dirty="0" smtClean="0"/>
              <a:t>For reference, I have added the true variance of those sample on the top. </a:t>
            </a:r>
          </a:p>
          <a:p>
            <a:endParaRPr lang="en-US" baseline="0" dirty="0" smtClean="0"/>
          </a:p>
          <a:p>
            <a:r>
              <a:rPr lang="en-US" baseline="0" dirty="0" smtClean="0"/>
              <a:t>Next, I have the variance of U for the same corresponding fields that were generated using ANN, </a:t>
            </a:r>
          </a:p>
          <a:p>
            <a:r>
              <a:rPr lang="en-US" baseline="0" dirty="0" smtClean="0"/>
              <a:t>And linear and </a:t>
            </a:r>
            <a:r>
              <a:rPr lang="en-US" baseline="0" dirty="0" err="1" smtClean="0"/>
              <a:t>bicubic</a:t>
            </a:r>
            <a:r>
              <a:rPr lang="en-US" baseline="0" dirty="0" smtClean="0"/>
              <a:t> interpolations. </a:t>
            </a:r>
          </a:p>
          <a:p>
            <a:endParaRPr lang="en-US" baseline="0" dirty="0" smtClean="0"/>
          </a:p>
          <a:p>
            <a:r>
              <a:rPr lang="en-US" baseline="0" dirty="0" smtClean="0"/>
              <a:t>For consistency, I have used the same L SR loss, to see how well the variance fields compare against the true value, </a:t>
            </a:r>
          </a:p>
          <a:p>
            <a:r>
              <a:rPr lang="en-US" baseline="0" dirty="0" smtClean="0"/>
              <a:t>The L SR is a basically a percentage error </a:t>
            </a:r>
            <a:r>
              <a:rPr lang="en-US" baseline="0" dirty="0" err="1" smtClean="0"/>
              <a:t>measuee</a:t>
            </a:r>
            <a:r>
              <a:rPr lang="en-US" baseline="0" dirty="0" smtClean="0"/>
              <a:t> and it looks like all methods did well and are below 4% error. </a:t>
            </a:r>
          </a:p>
          <a:p>
            <a:endParaRPr lang="en-US" baseline="0" dirty="0" smtClean="0"/>
          </a:p>
          <a:p>
            <a:r>
              <a:rPr lang="en-US" baseline="0" dirty="0" smtClean="0"/>
              <a:t>The ANN performs significantly better than interpolation techniques. With ~1.6% error </a:t>
            </a:r>
            <a:r>
              <a:rPr lang="en-US" baseline="0" dirty="0" err="1" smtClean="0"/>
              <a:t>wrt</a:t>
            </a:r>
            <a:r>
              <a:rPr lang="en-US" baseline="0" dirty="0" smtClean="0"/>
              <a:t> to the true fields. </a:t>
            </a:r>
            <a:endParaRPr lang="en-US" baseline="0" dirty="0" smtClean="0"/>
          </a:p>
        </p:txBody>
      </p:sp>
      <p:sp>
        <p:nvSpPr>
          <p:cNvPr id="4" name="Slide Number Placeholder 3"/>
          <p:cNvSpPr>
            <a:spLocks noGrp="1"/>
          </p:cNvSpPr>
          <p:nvPr>
            <p:ph type="sldNum" sz="quarter" idx="10"/>
          </p:nvPr>
        </p:nvSpPr>
        <p:spPr/>
        <p:txBody>
          <a:bodyPr/>
          <a:lstStyle/>
          <a:p>
            <a:fld id="{54748575-329A-4D4B-85AF-B16E9D4B0692}" type="slidenum">
              <a:rPr lang="en-US" smtClean="0"/>
              <a:t>38</a:t>
            </a:fld>
            <a:endParaRPr lang="en-US"/>
          </a:p>
        </p:txBody>
      </p:sp>
    </p:spTree>
    <p:extLst>
      <p:ext uri="{BB962C8B-B14F-4D97-AF65-F5344CB8AC3E}">
        <p14:creationId xmlns:p14="http://schemas.microsoft.com/office/powerpoint/2010/main" val="1369668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smtClean="0"/>
                  <a:t>Since interpolation techniques interpolate between values, it is simpler to maintain</a:t>
                </a:r>
                <a:r>
                  <a:rPr lang="en-US" baseline="0" dirty="0" smtClean="0"/>
                  <a:t> the range of reconstruction. </a:t>
                </a:r>
              </a:p>
              <a:p>
                <a:endParaRPr lang="en-US" baseline="0" dirty="0" smtClean="0"/>
              </a:p>
              <a:p>
                <a:r>
                  <a:rPr lang="en-US" baseline="0" dirty="0" smtClean="0"/>
                  <a:t>However, ANNs do not face any such constraints and solely focus on minimizing loss function by sometimes resorting drastic </a:t>
                </a:r>
              </a:p>
              <a:p>
                <a:r>
                  <a:rPr lang="en-US" baseline="0" dirty="0" smtClean="0"/>
                  <a:t>Measures that might be unintuitive or does not have any physical meaning.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to test the range of reconstructions, I have plotted the </a:t>
                </a:r>
                <a:r>
                  <a:rPr lang="en-US" dirty="0" smtClean="0"/>
                  <a:t>Average </a:t>
                </a:r>
                <a:r>
                  <a:rPr lang="en-US" dirty="0"/>
                  <a:t>of the maximum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in all frames of validation </a:t>
                </a:r>
                <a:r>
                  <a:rPr lang="en-US" dirty="0" smtClean="0"/>
                  <a:t>data </a:t>
                </a:r>
                <a:r>
                  <a:rPr lang="en-US" dirty="0" smtClean="0"/>
                  <a:t>set. Since, the data is normalized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true HR</a:t>
                </a:r>
                <a:r>
                  <a:rPr lang="en-US" baseline="0" dirty="0" smtClean="0"/>
                  <a:t> field has 1 in every frame and the average is also one.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a:t>
                </a:r>
                <a:r>
                  <a:rPr lang="en-US" baseline="0" dirty="0" smtClean="0"/>
                  <a:t> expected, higher the order of interpolation, the better the range of reconstruction. So, it makes sense that </a:t>
                </a:r>
                <a:r>
                  <a:rPr lang="en-US" baseline="0" dirty="0" err="1" smtClean="0"/>
                  <a:t>quintic</a:t>
                </a:r>
                <a:r>
                  <a:rPr lang="en-US" baseline="0" dirty="0" smtClean="0"/>
                  <a:t> performs better than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Bicubic</a:t>
                </a:r>
                <a:r>
                  <a:rPr lang="en-US" baseline="0" dirty="0" smtClean="0"/>
                  <a:t> and it in turn performs better than linear.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nice to see the ANN outperform all of those. This is a simple check to see how well it learns the underlying physics.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Also, this can be used as measure to quantify the room the improvement in the current approach. Its currently shows 0.96 and it could be made closer to 1.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aseline="0" dirty="0" smtClean="0"/>
              </a:p>
            </p:txBody>
          </p:sp>
        </mc:Choice>
        <mc:Fallback>
          <p:sp>
            <p:nvSpPr>
              <p:cNvPr id="3" name="Notes Placeholder 2"/>
              <p:cNvSpPr>
                <a:spLocks noGrp="1"/>
              </p:cNvSpPr>
              <p:nvPr>
                <p:ph type="body" idx="1"/>
              </p:nvPr>
            </p:nvSpPr>
            <p:spPr/>
            <p:txBody>
              <a:bodyPr/>
              <a:lstStyle/>
              <a:p>
                <a:r>
                  <a:rPr lang="en-US" dirty="0" smtClean="0"/>
                  <a:t>Since interpolation techniques interpolate between values, it is simpler to maintain</a:t>
                </a:r>
                <a:r>
                  <a:rPr lang="en-US" baseline="0" dirty="0" smtClean="0"/>
                  <a:t> the range of reconstruction. </a:t>
                </a:r>
              </a:p>
              <a:p>
                <a:endParaRPr lang="en-US" baseline="0" dirty="0" smtClean="0"/>
              </a:p>
              <a:p>
                <a:r>
                  <a:rPr lang="en-US" baseline="0" dirty="0" smtClean="0"/>
                  <a:t>However, ANNs do not face any such constraints and solely focus on minimizing loss function by sometimes resorting drastic </a:t>
                </a:r>
              </a:p>
              <a:p>
                <a:r>
                  <a:rPr lang="en-US" baseline="0" dirty="0" smtClean="0"/>
                  <a:t>Measures that might be unintuitive or does not have any physical meaning.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to test the range of reconstructions, I have plotted the </a:t>
                </a:r>
                <a:r>
                  <a:rPr lang="en-US" dirty="0" smtClean="0"/>
                  <a:t>Average </a:t>
                </a:r>
                <a:r>
                  <a:rPr lang="en-US" dirty="0"/>
                  <a:t>of the maximum (</a:t>
                </a:r>
                <a:r>
                  <a:rPr lang="en-US" i="0">
                    <a:latin typeface="Cambria Math" panose="02040503050406030204" pitchFamily="18" charset="0"/>
                  </a:rPr>
                  <a:t>𝑈_𝑛′</a:t>
                </a:r>
                <a:r>
                  <a:rPr lang="en-US" dirty="0"/>
                  <a:t>) in all frames of validation </a:t>
                </a:r>
                <a:r>
                  <a:rPr lang="en-US" dirty="0" smtClean="0"/>
                  <a:t>data </a:t>
                </a:r>
                <a:r>
                  <a:rPr lang="en-US" dirty="0" smtClean="0"/>
                  <a:t>set. Since, the data is normalized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true HR</a:t>
                </a:r>
                <a:r>
                  <a:rPr lang="en-US" baseline="0" dirty="0" smtClean="0"/>
                  <a:t> field has 1 in every frame and the average is also one.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a:t>
                </a:r>
                <a:r>
                  <a:rPr lang="en-US" baseline="0" dirty="0" smtClean="0"/>
                  <a:t> expected, higher the order of interpolation, the better the range of reconstruction. So, it makes sense that </a:t>
                </a:r>
                <a:r>
                  <a:rPr lang="en-US" baseline="0" dirty="0" err="1" smtClean="0"/>
                  <a:t>quintic</a:t>
                </a:r>
                <a:r>
                  <a:rPr lang="en-US" baseline="0" dirty="0" smtClean="0"/>
                  <a:t> performs better than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Bicubic</a:t>
                </a:r>
                <a:r>
                  <a:rPr lang="en-US" baseline="0" dirty="0" smtClean="0"/>
                  <a:t> and it in turn performs better than linear.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nice to see the ANN outperform all of those. This is a simple check to see how well it learns the underlying physics.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Also, this can be used as measure to quantify the room the improvement in the current approach. Its currently shows 0.96 and it could be made closer to 1.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aseline="0" dirty="0" smtClean="0"/>
              </a:p>
            </p:txBody>
          </p:sp>
        </mc:Fallback>
      </mc:AlternateContent>
      <p:sp>
        <p:nvSpPr>
          <p:cNvPr id="4" name="Slide Number Placeholder 3"/>
          <p:cNvSpPr>
            <a:spLocks noGrp="1"/>
          </p:cNvSpPr>
          <p:nvPr>
            <p:ph type="sldNum" sz="quarter" idx="10"/>
          </p:nvPr>
        </p:nvSpPr>
        <p:spPr/>
        <p:txBody>
          <a:bodyPr/>
          <a:lstStyle/>
          <a:p>
            <a:fld id="{54748575-329A-4D4B-85AF-B16E9D4B0692}" type="slidenum">
              <a:rPr lang="en-US" smtClean="0"/>
              <a:t>39</a:t>
            </a:fld>
            <a:endParaRPr lang="en-US"/>
          </a:p>
        </p:txBody>
      </p:sp>
    </p:spTree>
    <p:extLst>
      <p:ext uri="{BB962C8B-B14F-4D97-AF65-F5344CB8AC3E}">
        <p14:creationId xmlns:p14="http://schemas.microsoft.com/office/powerpoint/2010/main" val="133868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I will quickly</a:t>
                </a:r>
                <a:r>
                  <a:rPr lang="en-US" baseline="0" dirty="0" smtClean="0"/>
                  <a:t> go over how one would identify a hairpin </a:t>
                </a:r>
                <a:r>
                  <a:rPr lang="en-US" baseline="0" dirty="0" err="1" smtClean="0"/>
                  <a:t>hairpin</a:t>
                </a:r>
                <a:r>
                  <a:rPr lang="en-US" baseline="0" dirty="0" smtClean="0"/>
                  <a:t> vortex by hand. </a:t>
                </a:r>
              </a:p>
              <a:p>
                <a:r>
                  <a:rPr lang="en-US" baseline="0" dirty="0" smtClean="0"/>
                  <a:t>This methods was proposed by Ronald Adrian in </a:t>
                </a:r>
                <a:r>
                  <a:rPr lang="en-US" baseline="0" dirty="0" smtClean="0"/>
                  <a:t>2001. </a:t>
                </a:r>
                <a:endParaRPr lang="en-US" baseline="0" dirty="0" smtClean="0"/>
              </a:p>
              <a:p>
                <a:endParaRPr lang="en-US" baseline="0" dirty="0" smtClean="0"/>
              </a:p>
              <a:p>
                <a:r>
                  <a:rPr lang="en-US" baseline="0" dirty="0" smtClean="0"/>
                  <a:t>We begin with a</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wall normal stream wise velocity field.</a:t>
                </a:r>
                <a:r>
                  <a:rPr lang="en-US" sz="1200" baseline="0" dirty="0" smtClean="0"/>
                  <a:t> This is something that we can get using PIV. An example is show on the right.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r>
                  <a:rPr lang="en-US" sz="1200" dirty="0" smtClean="0"/>
                  <a:t>When </a:t>
                </a:r>
                <a:r>
                  <a:rPr lang="en-US" sz="1200" dirty="0"/>
                  <a:t>this field is subtracted by the a certain </a:t>
                </a:r>
                <a:r>
                  <a:rPr lang="en-US" sz="1200" dirty="0" smtClean="0"/>
                  <a:t>velocity </a:t>
                </a:r>
                <a:r>
                  <a:rPr lang="en-US" sz="1200" dirty="0"/>
                  <a:t>(</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𝑉</m:t>
                        </m:r>
                      </m:e>
                      <m:sub>
                        <m:r>
                          <a:rPr lang="en-US" sz="1200" b="0" i="1" smtClean="0">
                            <a:latin typeface="Cambria Math" panose="02040503050406030204" pitchFamily="18" charset="0"/>
                          </a:rPr>
                          <m:t>𝑐</m:t>
                        </m:r>
                      </m:sub>
                    </m:sSub>
                  </m:oMath>
                </a14:m>
                <a:r>
                  <a:rPr lang="en-US" sz="1200" dirty="0" smtClean="0"/>
                  <a:t>*), vortices can be identified by eye, by looking for closed circles in velocity vectors. </a:t>
                </a:r>
              </a:p>
              <a:p>
                <a:endParaRPr lang="en-US" sz="1200" dirty="0"/>
              </a:p>
              <a:p>
                <a:r>
                  <a:rPr lang="en-US" baseline="0" dirty="0" smtClean="0"/>
                  <a:t>As seen in the red circle, when subtracted by 0.6 times the freestream velocity, we observe the vortices titled as A, B and C.</a:t>
                </a:r>
              </a:p>
              <a:p>
                <a:endParaRPr lang="en-US" baseline="0" dirty="0" smtClean="0"/>
              </a:p>
              <a:p>
                <a:r>
                  <a:rPr lang="en-US" baseline="0" dirty="0" smtClean="0"/>
                  <a:t>The other structures not </a:t>
                </a:r>
                <a:r>
                  <a:rPr lang="en-US" baseline="0" dirty="0" err="1" smtClean="0"/>
                  <a:t>convecting</a:t>
                </a:r>
                <a:r>
                  <a:rPr lang="en-US" baseline="0" dirty="0" smtClean="0"/>
                  <a:t> at </a:t>
                </a:r>
                <a:r>
                  <a:rPr lang="en-US" baseline="0" dirty="0" err="1" smtClean="0"/>
                  <a:t>Vc</a:t>
                </a:r>
                <a:r>
                  <a:rPr lang="en-US" baseline="0" dirty="0" smtClean="0"/>
                  <a:t>* are not visible. </a:t>
                </a:r>
              </a:p>
              <a:p>
                <a:endParaRPr lang="en-US" baseline="0" dirty="0" smtClean="0"/>
              </a:p>
              <a:p>
                <a:r>
                  <a:rPr lang="en-US" sz="1200" dirty="0" smtClean="0"/>
                  <a:t>To identify all vortices in a single, we need to go over </a:t>
                </a:r>
                <a:r>
                  <a:rPr lang="en-US" sz="1200" dirty="0"/>
                  <a:t>a range of convective velocities </a:t>
                </a:r>
                <a:r>
                  <a:rPr lang="en-US" sz="1200" dirty="0" smtClean="0"/>
                  <a:t>and observe for circles manually </a:t>
                </a:r>
                <a:r>
                  <a:rPr lang="en-US" sz="1200" dirty="0"/>
                  <a:t>at each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𝑉</m:t>
                        </m:r>
                      </m:e>
                      <m:sub>
                        <m:r>
                          <a:rPr lang="en-US" sz="1200" b="0" i="1" smtClean="0">
                            <a:latin typeface="Cambria Math" panose="02040503050406030204" pitchFamily="18" charset="0"/>
                          </a:rPr>
                          <m:t>𝐶</m:t>
                        </m:r>
                      </m:sub>
                    </m:sSub>
                  </m:oMath>
                </a14:m>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Extremely laborious, </a:t>
                </a:r>
                <a:r>
                  <a:rPr lang="en-US" sz="1200" dirty="0" err="1" smtClean="0"/>
                  <a:t>doesnot</a:t>
                </a:r>
                <a:r>
                  <a:rPr lang="en-US" sz="1200" dirty="0" smtClean="0"/>
                  <a:t> scale with massive datasets and to identify a particular vortex, would</a:t>
                </a:r>
                <a:r>
                  <a:rPr lang="en-US" sz="1200" baseline="0" dirty="0" smtClean="0"/>
                  <a:t> </a:t>
                </a:r>
                <a:r>
                  <a:rPr lang="en-US" sz="1200" dirty="0" smtClean="0"/>
                  <a:t>requires the prior knowledge of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𝑉</m:t>
                        </m:r>
                      </m:e>
                      <m:sub>
                        <m:r>
                          <a:rPr lang="en-US" sz="1200" b="0" i="1" smtClean="0">
                            <a:latin typeface="Cambria Math" panose="02040503050406030204" pitchFamily="18" charset="0"/>
                          </a:rPr>
                          <m:t>𝑐</m:t>
                        </m:r>
                      </m:sub>
                    </m:sSub>
                  </m:oMath>
                </a14:m>
                <a:r>
                  <a:rPr lang="en-US" sz="1200" b="0" dirty="0" smtClean="0"/>
                  <a:t> of structure.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So, </a:t>
                </a:r>
                <a:endParaRPr lang="en-US" sz="1200"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How do </a:t>
                </a:r>
                <a:r>
                  <a:rPr lang="en-US" sz="1200" dirty="0" smtClean="0"/>
                  <a:t>we automate this procedure? </a:t>
                </a:r>
              </a:p>
              <a:p>
                <a:endParaRPr lang="en-US" baseline="0" dirty="0" smtClean="0"/>
              </a:p>
            </p:txBody>
          </p:sp>
        </mc:Choice>
        <mc:Fallback xmlns="">
          <p:sp>
            <p:nvSpPr>
              <p:cNvPr id="3" name="Notes Placeholder 2"/>
              <p:cNvSpPr>
                <a:spLocks noGrp="1"/>
              </p:cNvSpPr>
              <p:nvPr>
                <p:ph type="body" idx="1"/>
              </p:nvPr>
            </p:nvSpPr>
            <p:spPr/>
            <p:txBody>
              <a:bodyPr/>
              <a:lstStyle/>
              <a:p>
                <a:r>
                  <a:rPr lang="en-US" dirty="0" smtClean="0"/>
                  <a:t>I will quickly</a:t>
                </a:r>
                <a:r>
                  <a:rPr lang="en-US" baseline="0" dirty="0" smtClean="0"/>
                  <a:t> go over how one would identify a hairpin </a:t>
                </a:r>
                <a:r>
                  <a:rPr lang="en-US" baseline="0" dirty="0" err="1" smtClean="0"/>
                  <a:t>hairpin</a:t>
                </a:r>
                <a:r>
                  <a:rPr lang="en-US" baseline="0" dirty="0" smtClean="0"/>
                  <a:t> vortex by hand. </a:t>
                </a:r>
              </a:p>
              <a:p>
                <a:r>
                  <a:rPr lang="en-US" baseline="0" dirty="0" smtClean="0"/>
                  <a:t>We begin with a *line 1*</a:t>
                </a:r>
              </a:p>
              <a:p>
                <a:r>
                  <a:rPr lang="en-US" baseline="0" dirty="0" smtClean="0"/>
                  <a:t>*line -2*</a:t>
                </a:r>
              </a:p>
              <a:p>
                <a:r>
                  <a:rPr lang="en-US" baseline="0" dirty="0" smtClean="0"/>
                  <a:t>As seen in the red circle, when subtracted by 0.6 times the freestream velocity, we observe the vortices titled as A, B and C.</a:t>
                </a:r>
              </a:p>
              <a:p>
                <a:endParaRPr lang="en-US" baseline="0" dirty="0" smtClean="0"/>
              </a:p>
              <a:p>
                <a:r>
                  <a:rPr lang="en-US" baseline="0" dirty="0" smtClean="0"/>
                  <a:t>Other structures not </a:t>
                </a:r>
                <a:r>
                  <a:rPr lang="en-US" baseline="0" dirty="0" err="1" smtClean="0"/>
                  <a:t>convecting</a:t>
                </a:r>
                <a:r>
                  <a:rPr lang="en-US" baseline="0" dirty="0" smtClean="0"/>
                  <a:t> at </a:t>
                </a:r>
                <a:r>
                  <a:rPr lang="en-US" baseline="0" dirty="0" err="1" smtClean="0"/>
                  <a:t>Vc</a:t>
                </a:r>
                <a:r>
                  <a:rPr lang="en-US" baseline="0" dirty="0" smtClean="0"/>
                  <a:t>* are not visible. </a:t>
                </a:r>
              </a:p>
              <a:p>
                <a:r>
                  <a:rPr lang="en-US" baseline="0" dirty="0" smtClean="0"/>
                  <a:t>*line 4* (in a single frame)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*line5* </a:t>
                </a:r>
                <a:r>
                  <a:rPr lang="en-US" sz="1200" dirty="0" smtClean="0"/>
                  <a:t>Extremely </a:t>
                </a:r>
                <a:r>
                  <a:rPr lang="en-US" sz="1200" dirty="0" smtClean="0"/>
                  <a:t>laborious, requires the prior knowledge of </a:t>
                </a:r>
                <a:r>
                  <a:rPr lang="en-US" sz="1200" b="0" i="0" smtClean="0">
                    <a:latin typeface="Cambria Math" panose="02040503050406030204" pitchFamily="18" charset="0"/>
                  </a:rPr>
                  <a:t>𝑉_𝑐</a:t>
                </a:r>
                <a:r>
                  <a:rPr lang="en-US" sz="1200" b="0" dirty="0" smtClean="0"/>
                  <a:t> of </a:t>
                </a:r>
                <a:r>
                  <a:rPr lang="en-US" sz="1200" b="0" dirty="0" err="1" smtClean="0"/>
                  <a:t>structurs</a:t>
                </a:r>
                <a:r>
                  <a:rPr lang="en-US" sz="1200" b="0" dirty="0" smtClean="0"/>
                  <a:t>.</a:t>
                </a:r>
                <a:endParaRPr lang="en-US" sz="1200"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Can we automate this procedure? </a:t>
                </a:r>
              </a:p>
              <a:p>
                <a:endParaRPr lang="en-US" baseline="0" dirty="0" smtClean="0"/>
              </a:p>
            </p:txBody>
          </p:sp>
        </mc:Fallback>
      </mc:AlternateContent>
      <p:sp>
        <p:nvSpPr>
          <p:cNvPr id="4" name="Slide Number Placeholder 3"/>
          <p:cNvSpPr>
            <a:spLocks noGrp="1"/>
          </p:cNvSpPr>
          <p:nvPr>
            <p:ph type="sldNum" sz="quarter" idx="10"/>
          </p:nvPr>
        </p:nvSpPr>
        <p:spPr/>
        <p:txBody>
          <a:bodyPr/>
          <a:lstStyle/>
          <a:p>
            <a:fld id="{54748575-329A-4D4B-85AF-B16E9D4B0692}" type="slidenum">
              <a:rPr lang="en-US" smtClean="0"/>
              <a:t>4</a:t>
            </a:fld>
            <a:endParaRPr lang="en-US"/>
          </a:p>
        </p:txBody>
      </p:sp>
    </p:spTree>
    <p:extLst>
      <p:ext uri="{BB962C8B-B14F-4D97-AF65-F5344CB8AC3E}">
        <p14:creationId xmlns:p14="http://schemas.microsoft.com/office/powerpoint/2010/main" val="2281677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Short version: </a:t>
            </a:r>
          </a:p>
          <a:p>
            <a:r>
              <a:rPr lang="en-US" sz="1200" dirty="0" smtClean="0"/>
              <a:t>Here are the conclusions that summarize my results and the code is hosted online. </a:t>
            </a:r>
          </a:p>
          <a:p>
            <a:endParaRPr lang="en-US" sz="1200" dirty="0" smtClean="0"/>
          </a:p>
          <a:p>
            <a:r>
              <a:rPr lang="en-US" sz="1200" dirty="0" smtClean="0"/>
              <a:t>Long Version:</a:t>
            </a:r>
          </a:p>
          <a:p>
            <a:r>
              <a:rPr lang="en-US" sz="1200" dirty="0" smtClean="0"/>
              <a:t>Identified </a:t>
            </a:r>
            <a:r>
              <a:rPr lang="en-US" sz="1200" dirty="0" smtClean="0"/>
              <a:t>the magnitude of data ideal for training SR models. </a:t>
            </a:r>
          </a:p>
          <a:p>
            <a:r>
              <a:rPr lang="en-US" sz="1200" dirty="0" smtClean="0"/>
              <a:t>Successfully shows ANNs can accurately perform SR on PIV data. </a:t>
            </a:r>
          </a:p>
          <a:p>
            <a:r>
              <a:rPr lang="en-US" sz="1200" dirty="0" smtClean="0"/>
              <a:t>Identified that the performance is superior compared to traditional interpolation methods. </a:t>
            </a:r>
          </a:p>
          <a:p>
            <a:r>
              <a:rPr lang="en-US" sz="1200" dirty="0" smtClean="0"/>
              <a:t>Validated the performance of ANNs by evaluating derived turbulent characteristics.</a:t>
            </a:r>
          </a:p>
          <a:p>
            <a:endParaRPr lang="en-US" sz="1200" dirty="0" smtClean="0"/>
          </a:p>
          <a:p>
            <a:r>
              <a:rPr lang="en-US" sz="1200" dirty="0" smtClean="0"/>
              <a:t>Code is publicly available online </a:t>
            </a:r>
          </a:p>
          <a:p>
            <a:endParaRPr lang="en-US" sz="1200" dirty="0" smtClean="0"/>
          </a:p>
          <a:p>
            <a:r>
              <a:rPr lang="en-US" sz="1200" dirty="0" smtClean="0"/>
              <a:t>We</a:t>
            </a:r>
            <a:r>
              <a:rPr lang="en-US" sz="1200" baseline="0" dirty="0" smtClean="0"/>
              <a:t> are currently still working on this research, where my team is exploring residual neural networks with transfer learning and physics informed losses </a:t>
            </a:r>
          </a:p>
          <a:p>
            <a:r>
              <a:rPr lang="en-US" sz="1200" baseline="0" dirty="0" smtClean="0"/>
              <a:t>to improve the accuracy in sr.  </a:t>
            </a:r>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40</a:t>
            </a:fld>
            <a:endParaRPr lang="en-US"/>
          </a:p>
        </p:txBody>
      </p:sp>
    </p:spTree>
    <p:extLst>
      <p:ext uri="{BB962C8B-B14F-4D97-AF65-F5344CB8AC3E}">
        <p14:creationId xmlns:p14="http://schemas.microsoft.com/office/powerpoint/2010/main" val="3930429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my MS thesis advisors, </a:t>
            </a:r>
          </a:p>
          <a:p>
            <a:endParaRPr lang="en-US" baseline="0" dirty="0" smtClean="0"/>
          </a:p>
          <a:p>
            <a:r>
              <a:rPr lang="en-US" baseline="0" dirty="0" smtClean="0"/>
              <a:t>I have executed the work by myself, </a:t>
            </a:r>
          </a:p>
          <a:p>
            <a:endParaRPr lang="en-US" baseline="0" dirty="0" smtClean="0"/>
          </a:p>
          <a:p>
            <a:r>
              <a:rPr lang="en-US" baseline="0" dirty="0" smtClean="0"/>
              <a:t>But was advised by </a:t>
            </a:r>
            <a:r>
              <a:rPr lang="en-US" baseline="0" dirty="0" err="1" smtClean="0"/>
              <a:t>owen</a:t>
            </a:r>
            <a:r>
              <a:rPr lang="en-US" baseline="0" dirty="0" smtClean="0"/>
              <a:t>, </a:t>
            </a:r>
            <a:r>
              <a:rPr lang="en-US" baseline="0" dirty="0" err="1" smtClean="0"/>
              <a:t>steve</a:t>
            </a:r>
            <a:r>
              <a:rPr lang="en-US" baseline="0" dirty="0" smtClean="0"/>
              <a:t>, </a:t>
            </a:r>
            <a:r>
              <a:rPr lang="en-US" baseline="0" dirty="0" err="1" smtClean="0"/>
              <a:t>brian</a:t>
            </a:r>
            <a:r>
              <a:rPr lang="en-US" baseline="0" dirty="0" smtClean="0"/>
              <a:t> and </a:t>
            </a:r>
            <a:r>
              <a:rPr lang="en-US" baseline="0" dirty="0" err="1" smtClean="0"/>
              <a:t>jake</a:t>
            </a:r>
            <a:r>
              <a:rPr lang="en-US" baseline="0" dirty="0" smtClean="0"/>
              <a:t> </a:t>
            </a:r>
          </a:p>
          <a:p>
            <a:endParaRPr lang="en-US" baseline="0" dirty="0" smtClean="0"/>
          </a:p>
          <a:p>
            <a:r>
              <a:rPr lang="en-US" baseline="0" dirty="0" smtClean="0"/>
              <a:t>And my research was supported by the </a:t>
            </a:r>
            <a:r>
              <a:rPr lang="en-US" baseline="0" dirty="0" err="1" smtClean="0"/>
              <a:t>herbold</a:t>
            </a:r>
            <a:r>
              <a:rPr lang="en-US" baseline="0" dirty="0" smtClean="0"/>
              <a:t> fellowship.</a:t>
            </a:r>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41</a:t>
            </a:fld>
            <a:endParaRPr lang="en-US"/>
          </a:p>
        </p:txBody>
      </p:sp>
    </p:spTree>
    <p:extLst>
      <p:ext uri="{BB962C8B-B14F-4D97-AF65-F5344CB8AC3E}">
        <p14:creationId xmlns:p14="http://schemas.microsoft.com/office/powerpoint/2010/main" val="3097226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with that I open the floor for any question and than you! </a:t>
            </a:r>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42</a:t>
            </a:fld>
            <a:endParaRPr lang="en-US"/>
          </a:p>
        </p:txBody>
      </p:sp>
    </p:spTree>
    <p:extLst>
      <p:ext uri="{BB962C8B-B14F-4D97-AF65-F5344CB8AC3E}">
        <p14:creationId xmlns:p14="http://schemas.microsoft.com/office/powerpoint/2010/main" val="1717401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next two slides, I will showcase the results to identify the magnitude of dataset that was sufficient for training ANNS for SR.</a:t>
            </a:r>
          </a:p>
          <a:p>
            <a:endParaRPr lang="en-US" baseline="0" dirty="0" smtClean="0"/>
          </a:p>
          <a:p>
            <a:endParaRPr lang="en-US" baseline="0" dirty="0" smtClean="0"/>
          </a:p>
          <a:p>
            <a:r>
              <a:rPr lang="en-US" baseline="0" dirty="0" smtClean="0"/>
              <a:t>Now </a:t>
            </a:r>
            <a:r>
              <a:rPr lang="en-US" baseline="0" dirty="0" smtClean="0"/>
              <a:t>that we have looked at the structure of an ANN, lets try to get a sense of how much </a:t>
            </a:r>
          </a:p>
          <a:p>
            <a:r>
              <a:rPr lang="en-US" baseline="0" dirty="0" smtClean="0"/>
              <a:t>Data is required for training. </a:t>
            </a:r>
          </a:p>
          <a:p>
            <a:endParaRPr lang="en-US" baseline="0" dirty="0" smtClean="0"/>
          </a:p>
          <a:p>
            <a:r>
              <a:rPr lang="en-US" baseline="0" dirty="0" smtClean="0"/>
              <a:t>I have chosen a simple ANN structure for evaluating the needs of training data. </a:t>
            </a:r>
          </a:p>
          <a:p>
            <a:endParaRPr lang="en-US" baseline="0" dirty="0" smtClean="0"/>
          </a:p>
          <a:p>
            <a:r>
              <a:rPr lang="en-US" baseline="0" dirty="0" smtClean="0"/>
              <a:t>Here I have trained </a:t>
            </a:r>
            <a:r>
              <a:rPr lang="en-US" baseline="0" dirty="0" smtClean="0"/>
              <a:t>the </a:t>
            </a:r>
            <a:r>
              <a:rPr lang="en-US" baseline="0" dirty="0" err="1" smtClean="0"/>
              <a:t>ann</a:t>
            </a:r>
            <a:r>
              <a:rPr lang="en-US" baseline="0" dirty="0" smtClean="0"/>
              <a:t> using </a:t>
            </a:r>
            <a:r>
              <a:rPr lang="en-US" baseline="0" dirty="0" smtClean="0"/>
              <a:t>10, 100, 1000 and 10,000 frames in the training data. A common validation set of 1000 frames was used for these cases. </a:t>
            </a:r>
          </a:p>
          <a:p>
            <a:endParaRPr lang="en-US" baseline="0" dirty="0" smtClean="0"/>
          </a:p>
          <a:p>
            <a:endParaRPr lang="en-US" baseline="0" dirty="0" smtClean="0"/>
          </a:p>
          <a:p>
            <a:r>
              <a:rPr lang="en-US" dirty="0" smtClean="0"/>
              <a:t>From</a:t>
            </a:r>
            <a:r>
              <a:rPr lang="en-US" baseline="0" dirty="0" smtClean="0"/>
              <a:t> these plots training loss looks like its converging to a common value, but more data makes the convergence faster. </a:t>
            </a:r>
          </a:p>
          <a:p>
            <a:endParaRPr lang="en-US" baseline="0" dirty="0" smtClean="0"/>
          </a:p>
          <a:p>
            <a:endParaRPr lang="en-US" baseline="0" dirty="0" smtClean="0"/>
          </a:p>
          <a:p>
            <a:r>
              <a:rPr lang="en-US" baseline="0" dirty="0" smtClean="0"/>
              <a:t>The spike in the losses can be attributed to using training data in mini-batches and not as a whole. </a:t>
            </a:r>
          </a:p>
          <a:p>
            <a:endParaRPr lang="en-US" baseline="0" dirty="0" smtClean="0"/>
          </a:p>
          <a:p>
            <a:endParaRPr lang="en-US" baseline="0" dirty="0" smtClean="0"/>
          </a:p>
          <a:p>
            <a:r>
              <a:rPr lang="en-US" baseline="0" dirty="0" smtClean="0"/>
              <a:t>But the important metric is the validation losses. It shows that bigger datasets </a:t>
            </a:r>
            <a:r>
              <a:rPr lang="en-US" baseline="0" dirty="0" err="1" smtClean="0"/>
              <a:t>definietely</a:t>
            </a:r>
            <a:r>
              <a:rPr lang="en-US" baseline="0" dirty="0" smtClean="0"/>
              <a:t> reduce the losses, but both 1000 and 10,000 frames </a:t>
            </a:r>
          </a:p>
          <a:p>
            <a:r>
              <a:rPr lang="en-US" baseline="0" dirty="0" err="1" smtClean="0"/>
              <a:t>Kinda</a:t>
            </a:r>
            <a:r>
              <a:rPr lang="en-US" baseline="0" dirty="0" smtClean="0"/>
              <a:t> show similar </a:t>
            </a:r>
            <a:r>
              <a:rPr lang="en-US" baseline="0" dirty="0" err="1" smtClean="0"/>
              <a:t>treands</a:t>
            </a:r>
            <a:r>
              <a:rPr lang="en-US" baseline="0" dirty="0" smtClean="0"/>
              <a:t>.  </a:t>
            </a:r>
          </a:p>
          <a:p>
            <a:endParaRPr lang="en-US" baseline="0" dirty="0" smtClean="0"/>
          </a:p>
          <a:p>
            <a:r>
              <a:rPr lang="en-US" baseline="0" dirty="0" smtClean="0"/>
              <a:t>To be more certain about the magnitude, lets take a loot at another metric. </a:t>
            </a:r>
          </a:p>
          <a:p>
            <a:endParaRPr lang="en-US" baseline="0" dirty="0" smtClean="0"/>
          </a:p>
        </p:txBody>
      </p:sp>
      <p:sp>
        <p:nvSpPr>
          <p:cNvPr id="4" name="Slide Number Placeholder 3"/>
          <p:cNvSpPr>
            <a:spLocks noGrp="1"/>
          </p:cNvSpPr>
          <p:nvPr>
            <p:ph type="sldNum" sz="quarter" idx="10"/>
          </p:nvPr>
        </p:nvSpPr>
        <p:spPr/>
        <p:txBody>
          <a:bodyPr/>
          <a:lstStyle/>
          <a:p>
            <a:fld id="{54748575-329A-4D4B-85AF-B16E9D4B0692}" type="slidenum">
              <a:rPr lang="en-US" smtClean="0"/>
              <a:t>43</a:t>
            </a:fld>
            <a:endParaRPr lang="en-US"/>
          </a:p>
        </p:txBody>
      </p:sp>
    </p:spTree>
    <p:extLst>
      <p:ext uri="{BB962C8B-B14F-4D97-AF65-F5344CB8AC3E}">
        <p14:creationId xmlns:p14="http://schemas.microsoft.com/office/powerpoint/2010/main" val="1125385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peak finding algorithm based on Gaussian fitting to handle signals with noise and also with multiple peaks. </a:t>
            </a:r>
          </a:p>
          <a:p>
            <a:endParaRPr lang="en-US" baseline="0" dirty="0" smtClean="0"/>
          </a:p>
          <a:p>
            <a:r>
              <a:rPr lang="en-US" baseline="0" dirty="0" smtClean="0"/>
              <a:t>The algorithm is shown on an example signal here. </a:t>
            </a:r>
          </a:p>
          <a:p>
            <a:endParaRPr lang="en-US" baseline="0" dirty="0" smtClean="0"/>
          </a:p>
          <a:p>
            <a:r>
              <a:rPr lang="en-US" baseline="0" dirty="0" smtClean="0"/>
              <a:t>First, the tallest peak is identified, then 50% of the </a:t>
            </a:r>
            <a:r>
              <a:rPr lang="en-US" baseline="0" dirty="0" err="1" smtClean="0"/>
              <a:t>the</a:t>
            </a:r>
            <a:r>
              <a:rPr lang="en-US" baseline="0" dirty="0" smtClean="0"/>
              <a:t> relative height of this signal is used for Gaussian fitting</a:t>
            </a:r>
          </a:p>
          <a:p>
            <a:endParaRPr lang="en-US" baseline="0" dirty="0" smtClean="0"/>
          </a:p>
          <a:p>
            <a:r>
              <a:rPr lang="en-US" baseline="0" dirty="0" smtClean="0"/>
              <a:t>Then the mean of the Gaussian fit is taken as the peak of the entire signal. </a:t>
            </a:r>
          </a:p>
          <a:p>
            <a:endParaRPr lang="en-US" baseline="0" dirty="0" smtClean="0"/>
          </a:p>
          <a:p>
            <a:r>
              <a:rPr lang="en-US" baseline="0" dirty="0" smtClean="0"/>
              <a:t>This is how we get the value of a parameter from a Probability </a:t>
            </a:r>
            <a:r>
              <a:rPr lang="en-US" baseline="0" dirty="0" err="1" smtClean="0"/>
              <a:t>densisyt</a:t>
            </a:r>
            <a:r>
              <a:rPr lang="en-US" baseline="0" dirty="0" smtClean="0"/>
              <a:t> unction. </a:t>
            </a:r>
          </a:p>
        </p:txBody>
      </p:sp>
      <p:sp>
        <p:nvSpPr>
          <p:cNvPr id="4" name="Slide Number Placeholder 3"/>
          <p:cNvSpPr>
            <a:spLocks noGrp="1"/>
          </p:cNvSpPr>
          <p:nvPr>
            <p:ph type="sldNum" sz="quarter" idx="10"/>
          </p:nvPr>
        </p:nvSpPr>
        <p:spPr/>
        <p:txBody>
          <a:bodyPr/>
          <a:lstStyle/>
          <a:p>
            <a:fld id="{54748575-329A-4D4B-85AF-B16E9D4B0692}" type="slidenum">
              <a:rPr lang="en-US" smtClean="0"/>
              <a:t>44</a:t>
            </a:fld>
            <a:endParaRPr lang="en-US"/>
          </a:p>
        </p:txBody>
      </p:sp>
    </p:spTree>
    <p:extLst>
      <p:ext uri="{BB962C8B-B14F-4D97-AF65-F5344CB8AC3E}">
        <p14:creationId xmlns:p14="http://schemas.microsoft.com/office/powerpoint/2010/main" val="1388944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45</a:t>
            </a:fld>
            <a:endParaRPr lang="en-US"/>
          </a:p>
        </p:txBody>
      </p:sp>
    </p:spTree>
    <p:extLst>
      <p:ext uri="{BB962C8B-B14F-4D97-AF65-F5344CB8AC3E}">
        <p14:creationId xmlns:p14="http://schemas.microsoft.com/office/powerpoint/2010/main" val="2124761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stage of Pre-processing happens</a:t>
            </a:r>
            <a:r>
              <a:rPr lang="en-US" baseline="0" dirty="0" smtClean="0"/>
              <a:t> while processing raw PIV itself </a:t>
            </a:r>
          </a:p>
          <a:p>
            <a:r>
              <a:rPr lang="en-US" baseline="0" dirty="0" smtClean="0"/>
              <a:t>A small % of flow field pixels are corrupted, due to various forms of noise. </a:t>
            </a:r>
          </a:p>
          <a:p>
            <a:r>
              <a:rPr lang="en-US" baseline="0" dirty="0" smtClean="0"/>
              <a:t>There are replaced by null values, so that each particular user has more freedom to </a:t>
            </a:r>
            <a:r>
              <a:rPr lang="en-US" baseline="0" dirty="0" err="1" smtClean="0"/>
              <a:t>comeup</a:t>
            </a:r>
            <a:r>
              <a:rPr lang="en-US" baseline="0" dirty="0" smtClean="0"/>
              <a:t> with methods to handle them. </a:t>
            </a:r>
          </a:p>
          <a:p>
            <a:endParaRPr lang="en-US" baseline="0" dirty="0" smtClean="0"/>
          </a:p>
          <a:p>
            <a:r>
              <a:rPr lang="en-US" baseline="0" dirty="0" smtClean="0"/>
              <a:t>And we have to handle them. So even </a:t>
            </a:r>
            <a:r>
              <a:rPr lang="en-US" baseline="0" dirty="0" err="1" smtClean="0"/>
              <a:t>scipy</a:t>
            </a:r>
            <a:r>
              <a:rPr lang="en-US" baseline="0" dirty="0" smtClean="0"/>
              <a:t>, </a:t>
            </a:r>
            <a:r>
              <a:rPr lang="en-US" baseline="0" dirty="0" err="1" smtClean="0"/>
              <a:t>numpy</a:t>
            </a:r>
            <a:r>
              <a:rPr lang="en-US" baseline="0" dirty="0" smtClean="0"/>
              <a:t> fail to handle null values effectively.</a:t>
            </a:r>
          </a:p>
          <a:p>
            <a:r>
              <a:rPr lang="en-US" baseline="0" dirty="0" err="1" smtClean="0"/>
              <a:t>Eg</a:t>
            </a:r>
            <a:r>
              <a:rPr lang="en-US" baseline="0" dirty="0" smtClean="0"/>
              <a:t>. If you take the mean of an array that contains a null value, it would </a:t>
            </a:r>
            <a:r>
              <a:rPr lang="en-US" baseline="0" dirty="0" err="1" smtClean="0"/>
              <a:t>jist</a:t>
            </a:r>
            <a:r>
              <a:rPr lang="en-US" baseline="0" dirty="0" smtClean="0"/>
              <a:t> return null.</a:t>
            </a:r>
          </a:p>
          <a:p>
            <a:r>
              <a:rPr lang="en-US" baseline="0" dirty="0" smtClean="0"/>
              <a:t>We don’t want to loose majority of info because a tiny prop is bad. </a:t>
            </a:r>
          </a:p>
          <a:p>
            <a:endParaRPr lang="en-US" baseline="0" dirty="0" smtClean="0"/>
          </a:p>
          <a:p>
            <a:r>
              <a:rPr lang="en-US" baseline="0" dirty="0" smtClean="0"/>
              <a:t>So, here is one technique.  </a:t>
            </a:r>
          </a:p>
          <a:p>
            <a:r>
              <a:rPr lang="en-US" dirty="0" smtClean="0"/>
              <a:t>You could simply replace the null with the</a:t>
            </a:r>
            <a:r>
              <a:rPr lang="en-US" baseline="0" dirty="0" smtClean="0"/>
              <a:t> average value of the </a:t>
            </a:r>
            <a:r>
              <a:rPr lang="en-US" baseline="0" dirty="0" err="1" smtClean="0"/>
              <a:t>neighbours</a:t>
            </a:r>
            <a:r>
              <a:rPr lang="en-US" baseline="0" dirty="0" smtClean="0"/>
              <a:t>. </a:t>
            </a:r>
            <a:endParaRPr lang="en-US" dirty="0" smtClean="0"/>
          </a:p>
          <a:p>
            <a:r>
              <a:rPr lang="en-US" dirty="0" smtClean="0"/>
              <a:t>This</a:t>
            </a:r>
            <a:r>
              <a:rPr lang="en-US" baseline="0" dirty="0" smtClean="0"/>
              <a:t> is done using the </a:t>
            </a:r>
            <a:r>
              <a:rPr lang="en-US" baseline="0" dirty="0" err="1" smtClean="0"/>
              <a:t>scikit</a:t>
            </a:r>
            <a:r>
              <a:rPr lang="en-US" baseline="0" dirty="0" smtClean="0"/>
              <a:t> learns impute module. </a:t>
            </a:r>
          </a:p>
          <a:p>
            <a:endParaRPr lang="en-US" baseline="0" dirty="0" smtClean="0"/>
          </a:p>
          <a:p>
            <a:r>
              <a:rPr lang="en-US" baseline="0" dirty="0" smtClean="0"/>
              <a:t>Here is an example snapshot before imputing and after. </a:t>
            </a:r>
          </a:p>
          <a:p>
            <a:endParaRPr lang="en-US" baseline="0" dirty="0" smtClean="0"/>
          </a:p>
          <a:p>
            <a:r>
              <a:rPr lang="en-US" baseline="0" dirty="0" smtClean="0"/>
              <a:t>Another tricky thing is to handle the bump.</a:t>
            </a:r>
          </a:p>
          <a:p>
            <a:pPr marL="228600" indent="-228600">
              <a:buAutoNum type="arabicPeriod"/>
            </a:pPr>
            <a:r>
              <a:rPr lang="en-US" baseline="0" dirty="0" smtClean="0"/>
              <a:t>Handling the null </a:t>
            </a:r>
            <a:r>
              <a:rPr lang="en-US" baseline="0" dirty="0" err="1" smtClean="0"/>
              <a:t>columsn</a:t>
            </a:r>
            <a:r>
              <a:rPr lang="en-US" baseline="0" dirty="0" smtClean="0"/>
              <a:t> </a:t>
            </a:r>
          </a:p>
          <a:p>
            <a:pPr marL="228600" indent="-228600">
              <a:buAutoNum type="arabicPeriod"/>
            </a:pPr>
            <a:r>
              <a:rPr lang="en-US" baseline="0" dirty="0" smtClean="0"/>
              <a:t>Making sure the sizes of  each snapshot is consistent. </a:t>
            </a:r>
            <a:endParaRPr lang="en-US" dirty="0"/>
          </a:p>
        </p:txBody>
      </p:sp>
      <p:sp>
        <p:nvSpPr>
          <p:cNvPr id="4" name="Slide Number Placeholder 3"/>
          <p:cNvSpPr>
            <a:spLocks noGrp="1"/>
          </p:cNvSpPr>
          <p:nvPr>
            <p:ph type="sldNum" sz="quarter" idx="10"/>
          </p:nvPr>
        </p:nvSpPr>
        <p:spPr/>
        <p:txBody>
          <a:bodyPr/>
          <a:lstStyle/>
          <a:p>
            <a:fld id="{54748575-329A-4D4B-85AF-B16E9D4B0692}" type="slidenum">
              <a:rPr lang="en-US" smtClean="0"/>
              <a:t>47</a:t>
            </a:fld>
            <a:endParaRPr lang="en-US"/>
          </a:p>
        </p:txBody>
      </p:sp>
    </p:spTree>
    <p:extLst>
      <p:ext uri="{BB962C8B-B14F-4D97-AF65-F5344CB8AC3E}">
        <p14:creationId xmlns:p14="http://schemas.microsoft.com/office/powerpoint/2010/main" val="12675223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looked at the variance of stream wise velocity</a:t>
            </a:r>
            <a:r>
              <a:rPr lang="en-US" baseline="0" dirty="0" smtClean="0"/>
              <a:t> fluctuation from </a:t>
            </a:r>
            <a:r>
              <a:rPr lang="en-US" baseline="0" dirty="0" err="1" smtClean="0"/>
              <a:t>from</a:t>
            </a:r>
            <a:r>
              <a:rPr lang="en-US" baseline="0" dirty="0" smtClean="0"/>
              <a:t> reconstructed </a:t>
            </a:r>
          </a:p>
          <a:p>
            <a:r>
              <a:rPr lang="en-US" baseline="0" dirty="0" smtClean="0"/>
              <a:t>High res samples from all </a:t>
            </a:r>
            <a:r>
              <a:rPr lang="en-US" baseline="0" dirty="0" err="1" smtClean="0"/>
              <a:t>sr</a:t>
            </a:r>
            <a:r>
              <a:rPr lang="en-US" baseline="0" dirty="0" smtClean="0"/>
              <a:t> techniques. This is the variance plot generated from 5000 reconstructed samples. </a:t>
            </a:r>
          </a:p>
          <a:p>
            <a:endParaRPr lang="en-US" baseline="0" dirty="0" smtClean="0"/>
          </a:p>
          <a:p>
            <a:r>
              <a:rPr lang="en-US" baseline="0" dirty="0" smtClean="0"/>
              <a:t>For reference, I have added the true variance of those sample on the top. </a:t>
            </a:r>
          </a:p>
          <a:p>
            <a:endParaRPr lang="en-US" baseline="0" dirty="0" smtClean="0"/>
          </a:p>
          <a:p>
            <a:r>
              <a:rPr lang="en-US" baseline="0" dirty="0" smtClean="0"/>
              <a:t>Next, I have the variance of U for the same corresponding fields that were generated using ANN, </a:t>
            </a:r>
          </a:p>
          <a:p>
            <a:r>
              <a:rPr lang="en-US" baseline="0" dirty="0" smtClean="0"/>
              <a:t>And linear and </a:t>
            </a:r>
            <a:r>
              <a:rPr lang="en-US" baseline="0" dirty="0" err="1" smtClean="0"/>
              <a:t>bicubic</a:t>
            </a:r>
            <a:r>
              <a:rPr lang="en-US" baseline="0" dirty="0" smtClean="0"/>
              <a:t> interpolations. </a:t>
            </a:r>
          </a:p>
          <a:p>
            <a:endParaRPr lang="en-US" baseline="0" dirty="0" smtClean="0"/>
          </a:p>
          <a:p>
            <a:r>
              <a:rPr lang="en-US" baseline="0" dirty="0" smtClean="0"/>
              <a:t>For consistency, I have used the same L SR loss, to see how well the variance fields compare against the true value, </a:t>
            </a:r>
          </a:p>
          <a:p>
            <a:r>
              <a:rPr lang="en-US" baseline="0" dirty="0" smtClean="0"/>
              <a:t>The L SR is a basically a percentage error </a:t>
            </a:r>
            <a:r>
              <a:rPr lang="en-US" baseline="0" dirty="0" err="1" smtClean="0"/>
              <a:t>measuee</a:t>
            </a:r>
            <a:r>
              <a:rPr lang="en-US" baseline="0" dirty="0" smtClean="0"/>
              <a:t> and it looks like all methods did well and are below 4% error. </a:t>
            </a:r>
          </a:p>
          <a:p>
            <a:endParaRPr lang="en-US" baseline="0" dirty="0" smtClean="0"/>
          </a:p>
          <a:p>
            <a:r>
              <a:rPr lang="en-US" baseline="0" dirty="0" smtClean="0"/>
              <a:t>The ANN performs better than the linear interpolation but not as good as </a:t>
            </a:r>
            <a:r>
              <a:rPr lang="en-US" baseline="0" dirty="0" err="1" smtClean="0"/>
              <a:t>bicubic</a:t>
            </a:r>
            <a:r>
              <a:rPr lang="en-US" baseline="0" dirty="0" smtClean="0"/>
              <a:t> . </a:t>
            </a:r>
          </a:p>
          <a:p>
            <a:endParaRPr lang="en-US" baseline="0" dirty="0" smtClean="0"/>
          </a:p>
          <a:p>
            <a:r>
              <a:rPr lang="en-US" baseline="0" dirty="0" smtClean="0"/>
              <a:t>This is very interesting given that the overall average error for velocity fluctuation using ANN is a lot better </a:t>
            </a:r>
            <a:r>
              <a:rPr lang="en-US" baseline="0" dirty="0" err="1" smtClean="0"/>
              <a:t>copared</a:t>
            </a:r>
            <a:r>
              <a:rPr lang="en-US" baseline="0" dirty="0" smtClean="0"/>
              <a:t> to </a:t>
            </a:r>
            <a:r>
              <a:rPr lang="en-US" baseline="0" dirty="0" err="1" smtClean="0"/>
              <a:t>bicubc</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54748575-329A-4D4B-85AF-B16E9D4B0692}" type="slidenum">
              <a:rPr lang="en-US" smtClean="0"/>
              <a:t>49</a:t>
            </a:fld>
            <a:endParaRPr lang="en-US"/>
          </a:p>
        </p:txBody>
      </p:sp>
    </p:spTree>
    <p:extLst>
      <p:ext uri="{BB962C8B-B14F-4D97-AF65-F5344CB8AC3E}">
        <p14:creationId xmlns:p14="http://schemas.microsoft.com/office/powerpoint/2010/main" val="106819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This brings</a:t>
                </a:r>
                <a:r>
                  <a:rPr lang="en-US" baseline="0" dirty="0" smtClean="0"/>
                  <a:t> me to my objectives.</a:t>
                </a:r>
              </a:p>
              <a:p>
                <a:endParaRPr lang="en-US" baseline="0" dirty="0" smtClean="0"/>
              </a:p>
              <a:p>
                <a:r>
                  <a:rPr lang="en-US" sz="1200" dirty="0" smtClean="0"/>
                  <a:t>We wish to identify the properties of all vortex structures within a single 2D </a:t>
                </a:r>
                <a:r>
                  <a:rPr lang="en-US" sz="1200" dirty="0"/>
                  <a:t>PIV </a:t>
                </a:r>
                <a:r>
                  <a:rPr lang="en-US" sz="1200" dirty="0" smtClean="0"/>
                  <a:t>frame </a:t>
                </a:r>
                <a:r>
                  <a:rPr lang="en-US" sz="1200" b="1" dirty="0"/>
                  <a:t>without any prior knowledge of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𝑽</m:t>
                        </m:r>
                      </m:e>
                      <m:sub>
                        <m:r>
                          <a:rPr lang="en-US" sz="1200" b="1" i="1" smtClean="0">
                            <a:latin typeface="Cambria Math" panose="02040503050406030204" pitchFamily="18" charset="0"/>
                          </a:rPr>
                          <m:t>𝒄</m:t>
                        </m:r>
                      </m:sub>
                    </m:sSub>
                  </m:oMath>
                </a14:m>
                <a:r>
                  <a:rPr lang="en-US" sz="1200" b="1" dirty="0" smtClean="0"/>
                  <a:t>.  Once this is done</a:t>
                </a:r>
                <a:r>
                  <a:rPr lang="en-US" sz="1200" b="1" baseline="0" dirty="0" smtClean="0"/>
                  <a:t>, the process can be repeated for all other non time resolved frames. </a:t>
                </a:r>
                <a:endParaRPr lang="en-US" sz="1200" b="1" dirty="0" smtClean="0"/>
              </a:p>
              <a:p>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This extraction of vortex properties is done by </a:t>
                </a:r>
                <a:r>
                  <a:rPr lang="en-US" sz="1200" dirty="0" smtClean="0"/>
                  <a:t>using a matching process</a:t>
                </a:r>
                <a:r>
                  <a:rPr lang="en-US" sz="1200" baseline="0" dirty="0" smtClean="0"/>
                  <a:t> between a vortex model and PIV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I’ll reveal more details about this matching process in the upcoming slides.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But I want to introduce something else here.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r>
                  <a:rPr lang="en-US" sz="2000" dirty="0" smtClean="0"/>
                  <a:t>Matching vortex models is a high-dimensional problem. So, we establish a Bayesian framework  by using </a:t>
                </a:r>
                <a:r>
                  <a:rPr lang="en-US" sz="2000" b="1" dirty="0" smtClean="0"/>
                  <a:t>Affine Invariant Ensemble Markov Chain Monte Carlo samplers (MCMC) </a:t>
                </a:r>
                <a:r>
                  <a:rPr lang="en-US" sz="2000" dirty="0" smtClean="0"/>
                  <a:t>from the Emcee Python module </a:t>
                </a:r>
              </a:p>
              <a:p>
                <a:pPr lvl="1"/>
                <a:r>
                  <a:rPr lang="en-US" sz="1600" dirty="0" smtClean="0"/>
                  <a:t>Not only is this </a:t>
                </a:r>
              </a:p>
              <a:p>
                <a:pPr lvl="1"/>
                <a:r>
                  <a:rPr lang="en-US" sz="1600" dirty="0" smtClean="0"/>
                  <a:t>Less sensitive to noise</a:t>
                </a:r>
              </a:p>
              <a:p>
                <a:pPr lvl="1"/>
                <a:r>
                  <a:rPr lang="en-US" sz="1600" dirty="0" smtClean="0"/>
                  <a:t>And also </a:t>
                </a:r>
              </a:p>
              <a:p>
                <a:pPr lvl="1"/>
                <a:r>
                  <a:rPr lang="en-US" sz="1600" dirty="0" smtClean="0"/>
                  <a:t>Scalable for more complex structures</a:t>
                </a:r>
                <a:endParaRPr lang="en-US"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Again iterating</a:t>
                </a:r>
                <a:r>
                  <a:rPr lang="en-US" sz="1200" baseline="0" dirty="0" smtClean="0"/>
                  <a:t> the goals,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will initially test this framework’s ability to identify vortices and in future additional structures like</a:t>
                </a:r>
                <a:r>
                  <a:rPr lang="en-US" sz="1200" baseline="0" dirty="0" smtClean="0"/>
                  <a:t> </a:t>
                </a:r>
                <a:r>
                  <a:rPr lang="en-US" sz="1200" dirty="0" smtClean="0"/>
                  <a:t>saddle point could be added.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mc:Choice>
        <mc:Fallback xmlns="">
          <p:sp>
            <p:nvSpPr>
              <p:cNvPr id="3" name="Notes Placeholder 2"/>
              <p:cNvSpPr>
                <a:spLocks noGrp="1"/>
              </p:cNvSpPr>
              <p:nvPr>
                <p:ph type="body" idx="1"/>
              </p:nvPr>
            </p:nvSpPr>
            <p:spPr/>
            <p:txBody>
              <a:bodyPr/>
              <a:lstStyle/>
              <a:p>
                <a:r>
                  <a:rPr lang="en-US" dirty="0" smtClean="0"/>
                  <a:t>This brings</a:t>
                </a:r>
                <a:r>
                  <a:rPr lang="en-US" baseline="0" dirty="0" smtClean="0"/>
                  <a:t> me to my objectives.</a:t>
                </a:r>
              </a:p>
              <a:p>
                <a:endParaRPr lang="en-US" baseline="0" dirty="0" smtClean="0"/>
              </a:p>
              <a:p>
                <a:r>
                  <a:rPr lang="en-US" sz="1200" dirty="0" smtClean="0"/>
                  <a:t>We wish to </a:t>
                </a:r>
                <a:r>
                  <a:rPr lang="en-US" sz="1200" dirty="0" smtClean="0"/>
                  <a:t>identify the properties of all vortex structures within a single 2D </a:t>
                </a:r>
                <a:r>
                  <a:rPr lang="en-US" sz="1200" dirty="0"/>
                  <a:t>PIV </a:t>
                </a:r>
                <a:r>
                  <a:rPr lang="en-US" sz="1200" dirty="0" smtClean="0"/>
                  <a:t>frame </a:t>
                </a:r>
                <a:r>
                  <a:rPr lang="en-US" sz="1200" b="1" dirty="0"/>
                  <a:t>without any prior knowledge of </a:t>
                </a:r>
                <a:r>
                  <a:rPr lang="en-US" sz="1200" b="1" i="0" smtClean="0">
                    <a:latin typeface="Cambria Math" panose="02040503050406030204" pitchFamily="18" charset="0"/>
                  </a:rPr>
                  <a:t>𝑽_𝒄</a:t>
                </a:r>
                <a:r>
                  <a:rPr lang="en-US" sz="1200" b="1" dirty="0" smtClean="0"/>
                  <a:t>.  </a:t>
                </a:r>
                <a:r>
                  <a:rPr lang="en-US" sz="1200" b="1" dirty="0" smtClean="0"/>
                  <a:t>Once this is done</a:t>
                </a:r>
                <a:r>
                  <a:rPr lang="en-US" sz="1200" b="1" baseline="0" dirty="0" smtClean="0"/>
                  <a:t>, the process can be repeated for all other non time resolved frames. </a:t>
                </a:r>
                <a:endParaRPr lang="en-US" sz="1200" b="1" dirty="0" smtClean="0"/>
              </a:p>
              <a:p>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This extraction of vortex properties is done by </a:t>
                </a:r>
                <a:r>
                  <a:rPr lang="en-US" sz="1200" dirty="0" smtClean="0"/>
                  <a:t>using a matching process</a:t>
                </a:r>
                <a:r>
                  <a:rPr lang="en-US" sz="1200" baseline="0" dirty="0" smtClean="0"/>
                  <a:t> between a vortex model and PIV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I’ll reveal more details about this matching process in the upcoming slides.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r>
                  <a:rPr lang="en-US" sz="2000" dirty="0" smtClean="0"/>
                  <a:t>Matching vortex models is a high-dimensional problem. So, we establish a Bayesian framework  by using </a:t>
                </a:r>
                <a:r>
                  <a:rPr lang="en-US" sz="2000" b="1" dirty="0" smtClean="0"/>
                  <a:t>Affine Invariant Ensemble Markov Chain Monte Carlo samplers (MCMC) </a:t>
                </a:r>
                <a:r>
                  <a:rPr lang="en-US" sz="2000" dirty="0" smtClean="0"/>
                  <a:t>from the Emcee Python module </a:t>
                </a:r>
              </a:p>
              <a:p>
                <a:pPr lvl="1"/>
                <a:r>
                  <a:rPr lang="en-US" sz="1600" dirty="0" smtClean="0"/>
                  <a:t>Not only is this </a:t>
                </a:r>
              </a:p>
              <a:p>
                <a:pPr lvl="1"/>
                <a:r>
                  <a:rPr lang="en-US" sz="1600" dirty="0" smtClean="0"/>
                  <a:t>Less sensitive to noise</a:t>
                </a:r>
              </a:p>
              <a:p>
                <a:pPr lvl="1"/>
                <a:r>
                  <a:rPr lang="en-US" sz="1600" dirty="0" smtClean="0"/>
                  <a:t>And also </a:t>
                </a:r>
              </a:p>
              <a:p>
                <a:pPr lvl="1"/>
                <a:r>
                  <a:rPr lang="en-US" sz="1600" dirty="0" smtClean="0"/>
                  <a:t>Scalable for more complex structures</a:t>
                </a:r>
                <a:endParaRPr lang="en-US"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Again iterating</a:t>
                </a:r>
                <a:r>
                  <a:rPr lang="en-US" sz="1200" baseline="0" dirty="0" smtClean="0"/>
                  <a:t> the goals,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will initially test this framework’s ability to identify vortices and in future additional structures like</a:t>
                </a:r>
                <a:r>
                  <a:rPr lang="en-US" sz="1200" baseline="0" dirty="0" smtClean="0"/>
                  <a:t> </a:t>
                </a:r>
                <a:r>
                  <a:rPr lang="en-US" sz="1200" dirty="0" smtClean="0"/>
                  <a:t>saddle point could be added.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mc:Fallback>
      </mc:AlternateContent>
      <p:sp>
        <p:nvSpPr>
          <p:cNvPr id="4" name="Slide Number Placeholder 3"/>
          <p:cNvSpPr>
            <a:spLocks noGrp="1"/>
          </p:cNvSpPr>
          <p:nvPr>
            <p:ph type="sldNum" sz="quarter" idx="5"/>
          </p:nvPr>
        </p:nvSpPr>
        <p:spPr/>
        <p:txBody>
          <a:bodyPr/>
          <a:lstStyle/>
          <a:p>
            <a:fld id="{54748575-329A-4D4B-85AF-B16E9D4B0692}" type="slidenum">
              <a:rPr lang="en-US" smtClean="0"/>
              <a:t>5</a:t>
            </a:fld>
            <a:endParaRPr lang="en-US"/>
          </a:p>
        </p:txBody>
      </p:sp>
    </p:spTree>
    <p:extLst>
      <p:ext uri="{BB962C8B-B14F-4D97-AF65-F5344CB8AC3E}">
        <p14:creationId xmlns:p14="http://schemas.microsoft.com/office/powerpoint/2010/main" val="1559121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Markov chain Monte Carlo (MCMC)?  </a:t>
            </a:r>
          </a:p>
          <a:p>
            <a:endParaRPr lang="en-US" dirty="0" smtClean="0"/>
          </a:p>
          <a:p>
            <a:r>
              <a:rPr lang="en-US" dirty="0" smtClean="0"/>
              <a:t>Markov chain Monte Carlo methods create samples from a continuous random variable, with probability density proportional to a </a:t>
            </a:r>
            <a:r>
              <a:rPr lang="en-US" b="1" dirty="0" smtClean="0"/>
              <a:t>known function</a:t>
            </a:r>
            <a:r>
              <a:rPr lang="en-US" dirty="0" smtClean="0"/>
              <a:t>. </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An ensemble of chains , with starting points at sufficiently independent conditions, move around the search space randomly from one state to the other based on a probability defined by the function. </a:t>
            </a:r>
          </a:p>
          <a:p>
            <a:endParaRPr lang="en-US" dirty="0" smtClean="0"/>
          </a:p>
          <a:p>
            <a:r>
              <a:rPr lang="en-US" dirty="0" smtClean="0"/>
              <a:t>For example,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this function is the</a:t>
            </a:r>
            <a:r>
              <a:rPr lang="en-US" baseline="0" dirty="0" smtClean="0"/>
              <a:t> normal distribution function, then the MCMC samples generated would be normally distributed. </a:t>
            </a:r>
            <a:endParaRPr lang="en-US" dirty="0" smtClean="0"/>
          </a:p>
          <a:p>
            <a:endParaRPr lang="en-US" dirty="0" smtClean="0"/>
          </a:p>
          <a:p>
            <a:endParaRPr lang="en-US" dirty="0" smtClean="0"/>
          </a:p>
          <a:p>
            <a:r>
              <a:rPr lang="en-US" dirty="0" smtClean="0"/>
              <a:t>If</a:t>
            </a:r>
            <a:r>
              <a:rPr lang="en-US" baseline="0" dirty="0" smtClean="0"/>
              <a:t> this function is replaced by the objective function of any optimization process, then the solutions to the optimization can be sampled using MCMC.</a:t>
            </a:r>
          </a:p>
          <a:p>
            <a:endParaRPr lang="en-US" baseline="0" dirty="0" smtClean="0"/>
          </a:p>
          <a:p>
            <a:r>
              <a:rPr lang="en-US" dirty="0" smtClean="0"/>
              <a:t>In the end, MCMC algorithms create </a:t>
            </a:r>
            <a:r>
              <a:rPr lang="en-US" dirty="0" smtClean="0">
                <a:hlinkClick r:id="rId3" tooltip="Markov chains"/>
              </a:rPr>
              <a:t>Markov chains</a:t>
            </a:r>
            <a:r>
              <a:rPr lang="en-US" dirty="0" smtClean="0"/>
              <a:t> such that they have an </a:t>
            </a:r>
            <a:r>
              <a:rPr lang="en-US" dirty="0" smtClean="0">
                <a:hlinkClick r:id="rId4" tooltip="Markov chain"/>
              </a:rPr>
              <a:t>equilibrium distribution</a:t>
            </a:r>
            <a:r>
              <a:rPr lang="en-US" dirty="0" smtClean="0"/>
              <a:t> which is proportional to the function given. </a:t>
            </a:r>
            <a:r>
              <a:rPr lang="en-US" baseline="0" dirty="0" smtClean="0"/>
              <a:t> Once the distribution is </a:t>
            </a:r>
            <a:r>
              <a:rPr lang="en-US" baseline="0" dirty="0" smtClean="0"/>
              <a:t>sampled </a:t>
            </a:r>
            <a:r>
              <a:rPr lang="en-US" baseline="0" dirty="0" smtClean="0"/>
              <a:t>the most probable solutions to the optimization process can be </a:t>
            </a:r>
            <a:r>
              <a:rPr lang="en-US" baseline="0" dirty="0" smtClean="0"/>
              <a:t>easily extracted</a:t>
            </a:r>
            <a:r>
              <a:rPr lang="en-US" baseline="0" dirty="0" smtClean="0"/>
              <a:t>. </a:t>
            </a:r>
          </a:p>
          <a:p>
            <a:endParaRPr lang="en-US" baseline="0" dirty="0" smtClean="0"/>
          </a:p>
          <a:p>
            <a:r>
              <a:rPr lang="en-US" dirty="0" smtClean="0"/>
              <a:t>In current work this </a:t>
            </a:r>
            <a:r>
              <a:rPr lang="en-US" b="1" dirty="0" smtClean="0"/>
              <a:t>function</a:t>
            </a:r>
            <a:r>
              <a:rPr lang="en-US" dirty="0" smtClean="0"/>
              <a:t> is the objective loss that guides vortex model matching process with PIV data (through a Bayesian minimization process).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4748575-329A-4D4B-85AF-B16E9D4B0692}" type="slidenum">
              <a:rPr lang="en-US" smtClean="0"/>
              <a:t>6</a:t>
            </a:fld>
            <a:endParaRPr lang="en-US"/>
          </a:p>
        </p:txBody>
      </p:sp>
    </p:spTree>
    <p:extLst>
      <p:ext uri="{BB962C8B-B14F-4D97-AF65-F5344CB8AC3E}">
        <p14:creationId xmlns:p14="http://schemas.microsoft.com/office/powerpoint/2010/main" val="423976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overview. </a:t>
            </a:r>
          </a:p>
          <a:p>
            <a:endParaRPr lang="en-US" dirty="0" smtClean="0"/>
          </a:p>
          <a:p>
            <a:r>
              <a:rPr lang="en-US" dirty="0" smtClean="0"/>
              <a:t>I begin</a:t>
            </a:r>
            <a:r>
              <a:rPr lang="en-US" baseline="0" dirty="0" smtClean="0"/>
              <a:t> by identifying a small regions that I believe </a:t>
            </a:r>
            <a:r>
              <a:rPr lang="en-US" baseline="0" dirty="0" smtClean="0"/>
              <a:t>*could</a:t>
            </a:r>
            <a:r>
              <a:rPr lang="en-US" baseline="0" dirty="0" smtClean="0"/>
              <a:t>* contain a vortex. This can be a very crude estimate. </a:t>
            </a:r>
          </a:p>
          <a:p>
            <a:endParaRPr lang="en-US" baseline="0" dirty="0" smtClean="0"/>
          </a:p>
          <a:p>
            <a:r>
              <a:rPr lang="en-US" baseline="0" dirty="0" smtClean="0"/>
              <a:t>Then I take a vortex model  and a WF and implement matching with MCMC to extract the properties of a vortex that might be present in this region. </a:t>
            </a:r>
          </a:p>
          <a:p>
            <a:endParaRPr lang="en-US" baseline="0" dirty="0" smtClean="0"/>
          </a:p>
          <a:p>
            <a:r>
              <a:rPr lang="en-US" dirty="0" smtClean="0"/>
              <a:t>I</a:t>
            </a:r>
            <a:r>
              <a:rPr lang="en-US" baseline="0" dirty="0" smtClean="0"/>
              <a:t> am using a </a:t>
            </a:r>
            <a:r>
              <a:rPr lang="en-US" baseline="0" dirty="0" err="1" smtClean="0"/>
              <a:t>rankine</a:t>
            </a:r>
            <a:r>
              <a:rPr lang="en-US" baseline="0" dirty="0" smtClean="0"/>
              <a:t> vortex model that uses 5 parameters to model a vortex. And after </a:t>
            </a:r>
            <a:r>
              <a:rPr lang="en-US" baseline="0" dirty="0" err="1" smtClean="0"/>
              <a:t>implmementing</a:t>
            </a:r>
            <a:r>
              <a:rPr lang="en-US" baseline="0" dirty="0" smtClean="0"/>
              <a:t> </a:t>
            </a:r>
            <a:r>
              <a:rPr lang="en-US" baseline="0" dirty="0" err="1" smtClean="0"/>
              <a:t>mcmc</a:t>
            </a:r>
            <a:r>
              <a:rPr lang="en-US" baseline="0" dirty="0" smtClean="0"/>
              <a:t> I can observe the most likely values of these five parameters that would minimize the matching process. </a:t>
            </a:r>
          </a:p>
          <a:p>
            <a:endParaRPr lang="en-US" baseline="0" dirty="0" smtClean="0"/>
          </a:p>
          <a:p>
            <a:r>
              <a:rPr lang="en-US" baseline="0" dirty="0" smtClean="0"/>
              <a:t>the grid on the right is called as a corner plots. It is the output from MCMC. The </a:t>
            </a:r>
            <a:r>
              <a:rPr lang="en-US" baseline="0" dirty="0" smtClean="0"/>
              <a:t>probability density function corresponding </a:t>
            </a:r>
            <a:r>
              <a:rPr lang="en-US" baseline="0" dirty="0" smtClean="0"/>
              <a:t>to each parameter </a:t>
            </a:r>
            <a:r>
              <a:rPr lang="en-US" baseline="0" dirty="0" smtClean="0"/>
              <a:t>is </a:t>
            </a:r>
            <a:r>
              <a:rPr lang="en-US" baseline="0" dirty="0" smtClean="0"/>
              <a:t>identified using MCMC and can be observed on the diagonal. Since the vortex model has five parameters, we have obtained 5 PDFs </a:t>
            </a:r>
            <a:r>
              <a:rPr lang="en-US" baseline="0" dirty="0" err="1" smtClean="0"/>
              <a:t>corresponging</a:t>
            </a:r>
            <a:r>
              <a:rPr lang="en-US" baseline="0" dirty="0" smtClean="0"/>
              <a:t> to each parameter. Once we have the </a:t>
            </a:r>
            <a:r>
              <a:rPr lang="en-US" baseline="0" dirty="0" err="1" smtClean="0"/>
              <a:t>PDf</a:t>
            </a:r>
            <a:r>
              <a:rPr lang="en-US" baseline="0" dirty="0" smtClean="0"/>
              <a:t> we can estimate the parameter using say mean or </a:t>
            </a:r>
            <a:r>
              <a:rPr lang="en-US" baseline="0" dirty="0" smtClean="0"/>
              <a:t>median </a:t>
            </a:r>
            <a:r>
              <a:rPr lang="en-US" baseline="0" dirty="0" smtClean="0"/>
              <a:t>of the PDF. </a:t>
            </a:r>
          </a:p>
          <a:p>
            <a:endParaRPr lang="en-US" baseline="0" dirty="0" smtClean="0"/>
          </a:p>
          <a:p>
            <a:r>
              <a:rPr lang="en-US" baseline="0" dirty="0" smtClean="0"/>
              <a:t>In later slides, Ill present exactly how properties are extracted from once we have a </a:t>
            </a:r>
            <a:r>
              <a:rPr lang="en-US" baseline="0" dirty="0" smtClean="0"/>
              <a:t>PDF</a:t>
            </a:r>
            <a:r>
              <a:rPr lang="en-US" baseline="0" dirty="0" smtClean="0"/>
              <a:t>.  Which is not </a:t>
            </a:r>
            <a:r>
              <a:rPr lang="en-US" baseline="0" dirty="0" err="1" smtClean="0"/>
              <a:t>triaival</a:t>
            </a:r>
            <a:r>
              <a:rPr lang="en-US" baseline="0" dirty="0" smtClean="0"/>
              <a:t> when PDFs </a:t>
            </a:r>
            <a:r>
              <a:rPr lang="en-US" baseline="0" dirty="0" err="1" smtClean="0"/>
              <a:t>ar</a:t>
            </a:r>
            <a:r>
              <a:rPr lang="en-US" baseline="0" dirty="0" smtClean="0"/>
              <a:t> noisy. </a:t>
            </a:r>
          </a:p>
        </p:txBody>
      </p:sp>
      <p:sp>
        <p:nvSpPr>
          <p:cNvPr id="4" name="Slide Number Placeholder 3"/>
          <p:cNvSpPr>
            <a:spLocks noGrp="1"/>
          </p:cNvSpPr>
          <p:nvPr>
            <p:ph type="sldNum" sz="quarter" idx="10"/>
          </p:nvPr>
        </p:nvSpPr>
        <p:spPr/>
        <p:txBody>
          <a:bodyPr/>
          <a:lstStyle/>
          <a:p>
            <a:fld id="{54748575-329A-4D4B-85AF-B16E9D4B0692}" type="slidenum">
              <a:rPr lang="en-US" smtClean="0"/>
              <a:t>7</a:t>
            </a:fld>
            <a:endParaRPr lang="en-US"/>
          </a:p>
        </p:txBody>
      </p:sp>
    </p:spTree>
    <p:extLst>
      <p:ext uri="{BB962C8B-B14F-4D97-AF65-F5344CB8AC3E}">
        <p14:creationId xmlns:p14="http://schemas.microsoft.com/office/powerpoint/2010/main" val="380609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smtClean="0"/>
                  <a:t>I will go into detail on how we match the velocity field to a model. </a:t>
                </a:r>
              </a:p>
              <a:p>
                <a:endParaRPr lang="en-US" sz="2000" dirty="0" smtClean="0"/>
              </a:p>
              <a:p>
                <a:r>
                  <a:rPr lang="en-US" sz="2000" dirty="0" smtClean="0"/>
                  <a:t>We will use the Rankine vortex model (RVM) as I mentioned before. </a:t>
                </a:r>
                <a:endParaRPr lang="en-US" sz="2000" dirty="0"/>
              </a:p>
              <a:p>
                <a:pPr lvl="1"/>
                <a:r>
                  <a:rPr lang="en-US" sz="1800" dirty="0"/>
                  <a:t> 5 parameters: </a:t>
                </a:r>
              </a:p>
              <a:p>
                <a:pPr lvl="2"/>
                <a:r>
                  <a:rPr lang="en-US" sz="1600" dirty="0"/>
                  <a:t>Circulation Strength </a:t>
                </a:r>
                <a14:m>
                  <m:oMath xmlns:m="http://schemas.openxmlformats.org/officeDocument/2006/math">
                    <m:r>
                      <m:rPr>
                        <m:sty m:val="p"/>
                      </m:rPr>
                      <a:rPr lang="en-US" sz="1600" b="0" i="0" smtClean="0">
                        <a:latin typeface="Cambria Math" panose="02040503050406030204" pitchFamily="18" charset="0"/>
                      </a:rPr>
                      <m:t>Γ</m:t>
                    </m:r>
                  </m:oMath>
                </a14:m>
                <a:r>
                  <a:rPr lang="en-US" sz="1600" dirty="0"/>
                  <a:t>, </a:t>
                </a:r>
              </a:p>
              <a:p>
                <a:pPr lvl="2"/>
                <a:r>
                  <a:rPr lang="en-US" sz="1600" dirty="0"/>
                  <a:t>Radius R, </a:t>
                </a:r>
              </a:p>
              <a:p>
                <a:pPr lvl="2"/>
                <a:r>
                  <a:rPr lang="en-US" sz="1600" dirty="0"/>
                  <a:t>Center of the vortex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𝑐</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𝑐</m:t>
                        </m:r>
                      </m:sub>
                    </m:sSub>
                  </m:oMath>
                </a14:m>
                <a:r>
                  <a:rPr lang="en-US" sz="1600" dirty="0"/>
                  <a:t> </a:t>
                </a:r>
              </a:p>
              <a:p>
                <a:pPr lvl="2"/>
                <a:r>
                  <a:rPr lang="en-US" sz="1600" dirty="0"/>
                  <a:t>Convective velocity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m:t>
                        </m:r>
                      </m:sub>
                    </m:sSub>
                  </m:oMath>
                </a14:m>
                <a:r>
                  <a:rPr lang="en-US" sz="1600" dirty="0"/>
                  <a:t>. </a:t>
                </a:r>
                <a:endParaRPr lang="en-US" sz="1600" dirty="0" smtClean="0"/>
              </a:p>
              <a:p>
                <a:pPr lvl="2"/>
                <a:endParaRPr lang="en-US" sz="1400" dirty="0"/>
              </a:p>
              <a:p>
                <a:r>
                  <a:rPr lang="en-US" baseline="0" dirty="0" smtClean="0"/>
                  <a:t>A vortex model with sample parameters can be seen on the right and the governing equations for an RVM can be seen on the top. </a:t>
                </a:r>
              </a:p>
              <a:p>
                <a:endParaRPr lang="en-US" sz="1200" dirty="0" smtClean="0"/>
              </a:p>
              <a:p>
                <a:r>
                  <a:rPr lang="en-US" sz="1200" dirty="0" smtClean="0"/>
                  <a:t>Our goal is to find the optimal </a:t>
                </a:r>
                <a:r>
                  <a:rPr lang="en-US" sz="1200" dirty="0" smtClean="0"/>
                  <a:t>vector of </a:t>
                </a:r>
                <a:r>
                  <a:rPr lang="en-US" sz="1200" dirty="0" smtClean="0"/>
                  <a:t>these parameters that reduce the difference between the vortex generated by the RVM and the velocity field at hand. </a:t>
                </a:r>
              </a:p>
              <a:p>
                <a:endParaRPr lang="en-US" sz="1200" dirty="0" smtClean="0"/>
              </a:p>
              <a:p>
                <a:r>
                  <a:rPr lang="en-US" sz="1200" dirty="0" smtClean="0"/>
                  <a:t>It</a:t>
                </a:r>
                <a:r>
                  <a:rPr lang="en-US" sz="1200" baseline="0" dirty="0" smtClean="0"/>
                  <a:t> should be noted that the difference is weighted to avoid interference from structures that are </a:t>
                </a:r>
                <a:r>
                  <a:rPr lang="en-US" sz="1200" baseline="0" dirty="0" smtClean="0"/>
                  <a:t>closer to the vortex candidate.  </a:t>
                </a:r>
                <a:endParaRPr lang="en-US" sz="1200" dirty="0" smtClean="0"/>
              </a:p>
              <a:p>
                <a:endParaRPr lang="en-US" sz="1200" dirty="0" smtClean="0"/>
              </a:p>
            </p:txBody>
          </p:sp>
        </mc:Choice>
        <mc:Fallback xmlns="">
          <p:sp>
            <p:nvSpPr>
              <p:cNvPr id="3" name="Notes Placeholder 2"/>
              <p:cNvSpPr>
                <a:spLocks noGrp="1"/>
              </p:cNvSpPr>
              <p:nvPr>
                <p:ph type="body" idx="1"/>
              </p:nvPr>
            </p:nvSpPr>
            <p:spPr/>
            <p:txBody>
              <a:bodyPr/>
              <a:lstStyle/>
              <a:p>
                <a:r>
                  <a:rPr lang="en-US" baseline="0" dirty="0" smtClean="0"/>
                  <a:t>I will go into detail on how we match the velocity field to a model. </a:t>
                </a:r>
              </a:p>
              <a:p>
                <a:endParaRPr lang="en-US" sz="2000" dirty="0" smtClean="0"/>
              </a:p>
              <a:p>
                <a:r>
                  <a:rPr lang="en-US" sz="2000" dirty="0" smtClean="0"/>
                  <a:t>We will use the Rankine vortex model (RVM) as I mentioned before. </a:t>
                </a:r>
                <a:endParaRPr lang="en-US" sz="2000" dirty="0"/>
              </a:p>
              <a:p>
                <a:pPr lvl="1"/>
                <a:r>
                  <a:rPr lang="en-US" sz="1800" dirty="0"/>
                  <a:t> 5 parameters: </a:t>
                </a:r>
              </a:p>
              <a:p>
                <a:pPr lvl="2"/>
                <a:r>
                  <a:rPr lang="en-US" sz="1600" dirty="0"/>
                  <a:t>Circulation Strength </a:t>
                </a:r>
                <a:r>
                  <a:rPr lang="en-US" sz="1600" b="0" i="0" smtClean="0">
                    <a:latin typeface="Cambria Math" panose="02040503050406030204" pitchFamily="18" charset="0"/>
                  </a:rPr>
                  <a:t>Γ</a:t>
                </a:r>
                <a:r>
                  <a:rPr lang="en-US" sz="1600" dirty="0"/>
                  <a:t>, </a:t>
                </a:r>
              </a:p>
              <a:p>
                <a:pPr lvl="2"/>
                <a:r>
                  <a:rPr lang="en-US" sz="1600" dirty="0"/>
                  <a:t>Radius R, </a:t>
                </a:r>
              </a:p>
              <a:p>
                <a:pPr lvl="2"/>
                <a:r>
                  <a:rPr lang="en-US" sz="1600" dirty="0"/>
                  <a:t>Center of the vortex -</a:t>
                </a:r>
                <a:r>
                  <a:rPr lang="en-US" sz="1600" b="0" i="0" smtClean="0">
                    <a:latin typeface="Cambria Math" panose="02040503050406030204" pitchFamily="18" charset="0"/>
                  </a:rPr>
                  <a:t>𝑋_𝑐, 𝑌_𝑐</a:t>
                </a:r>
                <a:r>
                  <a:rPr lang="en-US" sz="1600" dirty="0"/>
                  <a:t> </a:t>
                </a:r>
              </a:p>
              <a:p>
                <a:pPr lvl="2"/>
                <a:r>
                  <a:rPr lang="en-US" sz="1600" dirty="0"/>
                  <a:t>Convective velocity </a:t>
                </a:r>
                <a:r>
                  <a:rPr lang="en-US" sz="1600" b="0" i="0" smtClean="0">
                    <a:latin typeface="Cambria Math" panose="02040503050406030204" pitchFamily="18" charset="0"/>
                  </a:rPr>
                  <a:t>𝑉_𝑐</a:t>
                </a:r>
                <a:r>
                  <a:rPr lang="en-US" sz="1600" dirty="0"/>
                  <a:t>. </a:t>
                </a:r>
                <a:endParaRPr lang="en-US" sz="1600" dirty="0" smtClean="0"/>
              </a:p>
              <a:p>
                <a:pPr lvl="2"/>
                <a:endParaRPr lang="en-US" sz="1400" dirty="0"/>
              </a:p>
              <a:p>
                <a:r>
                  <a:rPr lang="en-US" baseline="0" dirty="0" smtClean="0"/>
                  <a:t>A vortex model with sample parameters can be seen on the right and the governing equations for an RVM can be seen on the top. </a:t>
                </a:r>
              </a:p>
              <a:p>
                <a:endParaRPr lang="en-US" sz="1200" dirty="0" smtClean="0"/>
              </a:p>
              <a:p>
                <a:r>
                  <a:rPr lang="en-US" sz="1200" dirty="0" smtClean="0"/>
                  <a:t>Our goal is to find the optimal set of these parameters that reduce the difference between the vortex generated by the RVM and the velocity field at hand. </a:t>
                </a:r>
              </a:p>
              <a:p>
                <a:endParaRPr lang="en-US" sz="1200" dirty="0" smtClean="0"/>
              </a:p>
              <a:p>
                <a:r>
                  <a:rPr lang="en-US" sz="1200" dirty="0" smtClean="0"/>
                  <a:t>It</a:t>
                </a:r>
                <a:r>
                  <a:rPr lang="en-US" sz="1200" baseline="0" dirty="0" smtClean="0"/>
                  <a:t> should be noted that the difference is weighted to avoid interference from structures that are too far away. </a:t>
                </a:r>
                <a:endParaRPr lang="en-US" sz="1200" dirty="0" smtClean="0"/>
              </a:p>
              <a:p>
                <a:endParaRPr lang="en-US" sz="1200" dirty="0" smtClean="0"/>
              </a:p>
            </p:txBody>
          </p:sp>
        </mc:Fallback>
      </mc:AlternateContent>
      <p:sp>
        <p:nvSpPr>
          <p:cNvPr id="4" name="Slide Number Placeholder 3"/>
          <p:cNvSpPr>
            <a:spLocks noGrp="1"/>
          </p:cNvSpPr>
          <p:nvPr>
            <p:ph type="sldNum" sz="quarter" idx="10"/>
          </p:nvPr>
        </p:nvSpPr>
        <p:spPr/>
        <p:txBody>
          <a:bodyPr/>
          <a:lstStyle/>
          <a:p>
            <a:fld id="{54748575-329A-4D4B-85AF-B16E9D4B0692}" type="slidenum">
              <a:rPr lang="en-US" smtClean="0"/>
              <a:t>8</a:t>
            </a:fld>
            <a:endParaRPr lang="en-US"/>
          </a:p>
        </p:txBody>
      </p:sp>
    </p:spTree>
    <p:extLst>
      <p:ext uri="{BB962C8B-B14F-4D97-AF65-F5344CB8AC3E}">
        <p14:creationId xmlns:p14="http://schemas.microsoft.com/office/powerpoint/2010/main" val="1298232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the</a:t>
            </a:r>
            <a:r>
              <a:rPr lang="en-US" baseline="0" dirty="0" smtClean="0"/>
              <a:t> overall framework should make much more sense now. </a:t>
            </a:r>
          </a:p>
          <a:p>
            <a:endParaRPr lang="en-US" baseline="0" dirty="0" smtClean="0"/>
          </a:p>
          <a:p>
            <a:r>
              <a:rPr lang="en-US" baseline="0" dirty="0" smtClean="0"/>
              <a:t>We begin with potential candidates, </a:t>
            </a:r>
          </a:p>
          <a:p>
            <a:r>
              <a:rPr lang="en-US" baseline="0" dirty="0" smtClean="0"/>
              <a:t>Then based on the vortex model and the weighting function, we will do MCMC, and get the corer plot</a:t>
            </a:r>
          </a:p>
          <a:p>
            <a:endParaRPr lang="en-US" baseline="0" dirty="0" smtClean="0"/>
          </a:p>
          <a:p>
            <a:r>
              <a:rPr lang="en-US" baseline="0" dirty="0" smtClean="0"/>
              <a:t>From corner plot we can extract the properties of the vortex itself. </a:t>
            </a:r>
            <a:endParaRPr lang="en-US" baseline="0" dirty="0" smtClean="0"/>
          </a:p>
        </p:txBody>
      </p:sp>
      <p:sp>
        <p:nvSpPr>
          <p:cNvPr id="4" name="Slide Number Placeholder 3"/>
          <p:cNvSpPr>
            <a:spLocks noGrp="1"/>
          </p:cNvSpPr>
          <p:nvPr>
            <p:ph type="sldNum" sz="quarter" idx="10"/>
          </p:nvPr>
        </p:nvSpPr>
        <p:spPr/>
        <p:txBody>
          <a:bodyPr/>
          <a:lstStyle/>
          <a:p>
            <a:fld id="{54748575-329A-4D4B-85AF-B16E9D4B0692}" type="slidenum">
              <a:rPr lang="en-US" smtClean="0"/>
              <a:t>9</a:t>
            </a:fld>
            <a:endParaRPr lang="en-US"/>
          </a:p>
        </p:txBody>
      </p:sp>
    </p:spTree>
    <p:extLst>
      <p:ext uri="{BB962C8B-B14F-4D97-AF65-F5344CB8AC3E}">
        <p14:creationId xmlns:p14="http://schemas.microsoft.com/office/powerpoint/2010/main" val="3971839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275D2F-DA40-455F-B6D1-9BFA8A88E4B0}"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F9002-CCAC-4109-A88B-9826C6740030}" type="slidenum">
              <a:rPr lang="en-US" smtClean="0"/>
              <a:t>‹#›</a:t>
            </a:fld>
            <a:endParaRPr lang="en-US"/>
          </a:p>
        </p:txBody>
      </p:sp>
    </p:spTree>
    <p:extLst>
      <p:ext uri="{BB962C8B-B14F-4D97-AF65-F5344CB8AC3E}">
        <p14:creationId xmlns:p14="http://schemas.microsoft.com/office/powerpoint/2010/main" val="955302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275D2F-DA40-455F-B6D1-9BFA8A88E4B0}"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F9002-CCAC-4109-A88B-9826C6740030}" type="slidenum">
              <a:rPr lang="en-US" smtClean="0"/>
              <a:t>‹#›</a:t>
            </a:fld>
            <a:endParaRPr lang="en-US"/>
          </a:p>
        </p:txBody>
      </p:sp>
    </p:spTree>
    <p:extLst>
      <p:ext uri="{BB962C8B-B14F-4D97-AF65-F5344CB8AC3E}">
        <p14:creationId xmlns:p14="http://schemas.microsoft.com/office/powerpoint/2010/main" val="1418238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275D2F-DA40-455F-B6D1-9BFA8A88E4B0}"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F9002-CCAC-4109-A88B-9826C6740030}" type="slidenum">
              <a:rPr lang="en-US" smtClean="0"/>
              <a:t>‹#›</a:t>
            </a:fld>
            <a:endParaRPr lang="en-US"/>
          </a:p>
        </p:txBody>
      </p:sp>
    </p:spTree>
    <p:extLst>
      <p:ext uri="{BB962C8B-B14F-4D97-AF65-F5344CB8AC3E}">
        <p14:creationId xmlns:p14="http://schemas.microsoft.com/office/powerpoint/2010/main" val="100162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Picture 6"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78553" y="5626608"/>
            <a:ext cx="1828800" cy="12313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7441" y="6234041"/>
            <a:ext cx="3386667" cy="229748"/>
          </a:xfrm>
          <a:prstGeom prst="rect">
            <a:avLst/>
          </a:prstGeom>
        </p:spPr>
      </p:pic>
      <p:pic>
        <p:nvPicPr>
          <p:cNvPr id="9" name="Picture 8"/>
          <p:cNvPicPr>
            <a:picLocks noChangeAspect="1"/>
          </p:cNvPicPr>
          <p:nvPr userDrawn="1"/>
        </p:nvPicPr>
        <p:blipFill>
          <a:blip r:embed="rId4"/>
          <a:stretch>
            <a:fillRect/>
          </a:stretch>
        </p:blipFill>
        <p:spPr>
          <a:xfrm>
            <a:off x="757441" y="4568599"/>
            <a:ext cx="2133600" cy="186267"/>
          </a:xfrm>
          <a:prstGeom prst="rect">
            <a:avLst/>
          </a:prstGeom>
        </p:spPr>
      </p:pic>
      <p:sp>
        <p:nvSpPr>
          <p:cNvPr id="2" name="Title 1"/>
          <p:cNvSpPr>
            <a:spLocks noGrp="1"/>
          </p:cNvSpPr>
          <p:nvPr>
            <p:ph type="title" hasCustomPrompt="1"/>
          </p:nvPr>
        </p:nvSpPr>
        <p:spPr>
          <a:xfrm>
            <a:off x="613833" y="859991"/>
            <a:ext cx="9364720" cy="3522341"/>
          </a:xfrm>
          <a:prstGeom prst="rect">
            <a:avLst/>
          </a:prstGeom>
        </p:spPr>
        <p:txBody>
          <a:bodyPr anchor="b"/>
          <a:lstStyle>
            <a:lvl1pPr algn="l">
              <a:defRPr sz="6667" b="1" i="0" baseline="0">
                <a:solidFill>
                  <a:schemeClr val="tx2"/>
                </a:solidFill>
                <a:latin typeface="Encode Sans Normal Black" charset="0"/>
                <a:ea typeface="Encode Sans Normal Black" charset="0"/>
                <a:cs typeface="Encode Sans Normal Black" charset="0"/>
              </a:defRPr>
            </a:lvl1pPr>
          </a:lstStyle>
          <a:p>
            <a:r>
              <a:rPr lang="en-US" dirty="0"/>
              <a:t>TITLE HERE </a:t>
            </a:r>
            <a:br>
              <a:rPr lang="en-US" dirty="0"/>
            </a:br>
            <a:r>
              <a:rPr lang="en-US" dirty="0"/>
              <a:t>ENCODE NORMAL BLACK, 50 PT.</a:t>
            </a:r>
          </a:p>
        </p:txBody>
      </p:sp>
    </p:spTree>
    <p:extLst>
      <p:ext uri="{BB962C8B-B14F-4D97-AF65-F5344CB8AC3E}">
        <p14:creationId xmlns:p14="http://schemas.microsoft.com/office/powerpoint/2010/main" val="1422684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57441" y="4568599"/>
            <a:ext cx="2133600" cy="186267"/>
          </a:xfrm>
          <a:prstGeom prst="rect">
            <a:avLst/>
          </a:prstGeom>
        </p:spPr>
      </p:pic>
      <p:pic>
        <p:nvPicPr>
          <p:cNvPr id="6" name="Picture 5" descr="W Logo_Purple_2685_HEX.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8553" y="5626608"/>
            <a:ext cx="1828800" cy="1231392"/>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7447" y="6234041"/>
            <a:ext cx="3386655" cy="229748"/>
          </a:xfrm>
          <a:prstGeom prst="rect">
            <a:avLst/>
          </a:prstGeom>
        </p:spPr>
      </p:pic>
      <p:sp>
        <p:nvSpPr>
          <p:cNvPr id="2" name="Title 1"/>
          <p:cNvSpPr>
            <a:spLocks noGrp="1"/>
          </p:cNvSpPr>
          <p:nvPr>
            <p:ph type="title" hasCustomPrompt="1"/>
          </p:nvPr>
        </p:nvSpPr>
        <p:spPr>
          <a:xfrm>
            <a:off x="613835" y="859991"/>
            <a:ext cx="9364720" cy="3522341"/>
          </a:xfrm>
          <a:prstGeom prst="rect">
            <a:avLst/>
          </a:prstGeom>
        </p:spPr>
        <p:txBody>
          <a:bodyPr anchor="b"/>
          <a:lstStyle>
            <a:lvl1pPr algn="l">
              <a:defRPr sz="6667" b="1" i="0">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1585762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57441" y="4568599"/>
            <a:ext cx="2133600" cy="186267"/>
          </a:xfrm>
          <a:prstGeom prst="rect">
            <a:avLst/>
          </a:prstGeom>
        </p:spPr>
      </p:pic>
      <p:pic>
        <p:nvPicPr>
          <p:cNvPr id="6" name="Picture 5" descr="W Logo_Purple_2685_HEX.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8553" y="5626608"/>
            <a:ext cx="1828800" cy="1231392"/>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7447" y="6234041"/>
            <a:ext cx="3386655" cy="229748"/>
          </a:xfrm>
          <a:prstGeom prst="rect">
            <a:avLst/>
          </a:prstGeom>
        </p:spPr>
      </p:pic>
      <p:sp>
        <p:nvSpPr>
          <p:cNvPr id="2" name="Title 1"/>
          <p:cNvSpPr>
            <a:spLocks noGrp="1"/>
          </p:cNvSpPr>
          <p:nvPr>
            <p:ph type="title" hasCustomPrompt="1"/>
          </p:nvPr>
        </p:nvSpPr>
        <p:spPr>
          <a:xfrm>
            <a:off x="613835" y="859991"/>
            <a:ext cx="9364720" cy="3522341"/>
          </a:xfrm>
          <a:prstGeom prst="rect">
            <a:avLst/>
          </a:prstGeom>
        </p:spPr>
        <p:txBody>
          <a:bodyPr anchor="b"/>
          <a:lstStyle>
            <a:lvl1pPr algn="l">
              <a:defRPr sz="6667" b="1" i="0">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951673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er + Subheader +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740509" y="1819205"/>
            <a:ext cx="1471708" cy="128481"/>
          </a:xfrm>
          <a:prstGeom prst="rect">
            <a:avLst/>
          </a:prstGeom>
        </p:spPr>
      </p:pic>
      <p:pic>
        <p:nvPicPr>
          <p:cNvPr id="12" name="Picture 11"/>
          <p:cNvPicPr>
            <a:picLocks noChangeAspect="1"/>
          </p:cNvPicPr>
          <p:nvPr userDrawn="1"/>
        </p:nvPicPr>
        <p:blipFill>
          <a:blip r:embed="rId3"/>
          <a:stretch>
            <a:fillRect/>
          </a:stretch>
        </p:blipFill>
        <p:spPr>
          <a:xfrm>
            <a:off x="732042" y="1818011"/>
            <a:ext cx="1471708" cy="128483"/>
          </a:xfrm>
          <a:prstGeom prst="rect">
            <a:avLst/>
          </a:prstGeom>
        </p:spPr>
      </p:pic>
      <p:sp>
        <p:nvSpPr>
          <p:cNvPr id="24" name="Text Placeholder 9"/>
          <p:cNvSpPr>
            <a:spLocks noGrp="1"/>
          </p:cNvSpPr>
          <p:nvPr>
            <p:ph type="body" sz="quarter" idx="11" hasCustomPrompt="1"/>
          </p:nvPr>
        </p:nvSpPr>
        <p:spPr>
          <a:xfrm>
            <a:off x="597231" y="3093653"/>
            <a:ext cx="10929485" cy="3002348"/>
          </a:xfrm>
          <a:prstGeom prst="rect">
            <a:avLst/>
          </a:prstGeom>
        </p:spPr>
        <p:txBody>
          <a:bodyPr/>
          <a:lstStyle>
            <a:lvl1pPr marL="457189" indent="-457189">
              <a:buFont typeface="Lucida Grande"/>
              <a:buChar char="&gt;"/>
              <a:defRPr sz="3200" b="1" i="0" baseline="0">
                <a:solidFill>
                  <a:schemeClr val="tx2"/>
                </a:solidFill>
                <a:latin typeface="Open Sans" charset="0"/>
                <a:ea typeface="Open Sans" charset="0"/>
                <a:cs typeface="Open Sans" charset="0"/>
              </a:defRPr>
            </a:lvl1pPr>
            <a:lvl2pPr>
              <a:defRPr sz="2667" b="1" i="0" baseline="0">
                <a:solidFill>
                  <a:schemeClr val="tx2"/>
                </a:solidFill>
                <a:latin typeface="Open Sans" charset="0"/>
                <a:ea typeface="Open Sans" charset="0"/>
                <a:cs typeface="Open Sans" charset="0"/>
              </a:defRPr>
            </a:lvl2pPr>
            <a:lvl3pPr marL="1523962" indent="-304792">
              <a:buSzPct val="100000"/>
              <a:buFont typeface="Lucida Grande"/>
              <a:buChar char="&gt;"/>
              <a:defRPr sz="2400" b="1" i="0" baseline="0">
                <a:solidFill>
                  <a:schemeClr val="tx2"/>
                </a:solidFill>
                <a:latin typeface="Open Sans" charset="0"/>
                <a:ea typeface="Open Sans" charset="0"/>
                <a:cs typeface="Open Sans" charset="0"/>
              </a:defRPr>
            </a:lvl3pPr>
            <a:lvl4pPr>
              <a:defRPr sz="2133" b="1" i="0" baseline="0">
                <a:solidFill>
                  <a:schemeClr val="tx2"/>
                </a:solidFill>
                <a:latin typeface="Open Sans" charset="0"/>
                <a:ea typeface="Open Sans" charset="0"/>
                <a:cs typeface="Open Sans" charset="0"/>
              </a:defRPr>
            </a:lvl4pPr>
            <a:lvl5pPr marL="2743131" indent="-304792">
              <a:buFont typeface="Lucida Grande"/>
              <a:buChar char="&gt;"/>
              <a:defRPr sz="1867" b="1" i="0" baseline="0">
                <a:solidFill>
                  <a:schemeClr val="tx2"/>
                </a:solidFill>
                <a:latin typeface="Open Sans" charset="0"/>
                <a:ea typeface="Open Sans" charset="0"/>
                <a:cs typeface="Open Sans" charset="0"/>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25" name="Text Placeholder 5"/>
          <p:cNvSpPr>
            <a:spLocks noGrp="1"/>
          </p:cNvSpPr>
          <p:nvPr>
            <p:ph type="body" sz="quarter" idx="12" hasCustomPrompt="1"/>
          </p:nvPr>
        </p:nvSpPr>
        <p:spPr>
          <a:xfrm>
            <a:off x="613833" y="2307557"/>
            <a:ext cx="10912883" cy="548228"/>
          </a:xfrm>
          <a:prstGeom prst="rect">
            <a:avLst/>
          </a:prstGeom>
        </p:spPr>
        <p:txBody>
          <a:bodyPr>
            <a:noAutofit/>
          </a:bodyPr>
          <a:lstStyle>
            <a:lvl1pPr marL="0" indent="0">
              <a:lnSpc>
                <a:spcPct val="90000"/>
              </a:lnSpc>
              <a:buNone/>
              <a:defRPr sz="3200" b="0" i="0" baseline="0">
                <a:solidFill>
                  <a:schemeClr val="tx2"/>
                </a:solidFill>
                <a:latin typeface="Uni Sans" charset="0"/>
                <a:ea typeface="Uni Sans" charset="0"/>
                <a:cs typeface="Uni Sans" charset="0"/>
              </a:defRPr>
            </a:lvl1pPr>
            <a:lvl2pPr marL="609585" indent="0">
              <a:buNone/>
              <a:defRPr b="0" i="0">
                <a:solidFill>
                  <a:srgbClr val="E8D3A2"/>
                </a:solidFill>
                <a:latin typeface="Encode Sans Normal Black"/>
                <a:cs typeface="Encode Sans Normal Black"/>
              </a:defRPr>
            </a:lvl2pPr>
            <a:lvl3pPr marL="1219170" indent="0">
              <a:buNone/>
              <a:defRPr b="0" i="0">
                <a:solidFill>
                  <a:srgbClr val="E8D3A2"/>
                </a:solidFill>
                <a:latin typeface="Encode Sans Normal Black"/>
                <a:cs typeface="Encode Sans Normal Black"/>
              </a:defRPr>
            </a:lvl3pPr>
            <a:lvl4pPr marL="1828754" indent="0">
              <a:buNone/>
              <a:defRPr b="0" i="0">
                <a:solidFill>
                  <a:srgbClr val="E8D3A2"/>
                </a:solidFill>
                <a:latin typeface="Encode Sans Normal Black"/>
                <a:cs typeface="Encode Sans Normal Black"/>
              </a:defRPr>
            </a:lvl4pPr>
            <a:lvl5pPr marL="2438339" indent="0">
              <a:buNone/>
              <a:defRPr b="0" i="0">
                <a:solidFill>
                  <a:srgbClr val="E8D3A2"/>
                </a:solidFill>
                <a:latin typeface="Encode Sans Normal Black"/>
                <a:cs typeface="Encode Sans Normal Black"/>
              </a:defRPr>
            </a:lvl5pPr>
          </a:lstStyle>
          <a:p>
            <a:pPr lvl="0"/>
            <a:r>
              <a:rPr lang="en-US" dirty="0"/>
              <a:t>SUB-HEADER HERE (UNI SANS REGULAR, 24 PT.)</a:t>
            </a:r>
          </a:p>
        </p:txBody>
      </p:sp>
      <p:pic>
        <p:nvPicPr>
          <p:cNvPr id="26" name="Picture 2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40055" y="6234041"/>
            <a:ext cx="3386655" cy="229748"/>
          </a:xfrm>
          <a:prstGeom prst="rect">
            <a:avLst/>
          </a:prstGeom>
        </p:spPr>
      </p:pic>
      <p:sp>
        <p:nvSpPr>
          <p:cNvPr id="2" name="Title 1"/>
          <p:cNvSpPr>
            <a:spLocks noGrp="1"/>
          </p:cNvSpPr>
          <p:nvPr>
            <p:ph type="title" hasCustomPrompt="1"/>
          </p:nvPr>
        </p:nvSpPr>
        <p:spPr>
          <a:xfrm>
            <a:off x="597230" y="492381"/>
            <a:ext cx="10929479" cy="1325033"/>
          </a:xfrm>
          <a:prstGeom prst="rect">
            <a:avLst/>
          </a:prstGeom>
        </p:spPr>
        <p:txBody>
          <a:bodyPr anchor="b"/>
          <a:lstStyle>
            <a:lvl1pPr algn="l">
              <a:defRPr sz="4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174513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57441" y="4568599"/>
            <a:ext cx="2133600" cy="186267"/>
          </a:xfrm>
          <a:prstGeom prst="rect">
            <a:avLst/>
          </a:prstGeom>
        </p:spPr>
      </p:pic>
      <p:pic>
        <p:nvPicPr>
          <p:cNvPr id="6" name="Picture 5" descr="W Logo_Purple_2685_HEX.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8553" y="5626608"/>
            <a:ext cx="1828800" cy="1231392"/>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7447" y="6234041"/>
            <a:ext cx="3386655" cy="229748"/>
          </a:xfrm>
          <a:prstGeom prst="rect">
            <a:avLst/>
          </a:prstGeom>
        </p:spPr>
      </p:pic>
      <p:sp>
        <p:nvSpPr>
          <p:cNvPr id="2" name="Title 1"/>
          <p:cNvSpPr>
            <a:spLocks noGrp="1"/>
          </p:cNvSpPr>
          <p:nvPr>
            <p:ph type="title" hasCustomPrompt="1"/>
          </p:nvPr>
        </p:nvSpPr>
        <p:spPr>
          <a:xfrm>
            <a:off x="613835" y="859991"/>
            <a:ext cx="9364720" cy="3522341"/>
          </a:xfrm>
          <a:prstGeom prst="rect">
            <a:avLst/>
          </a:prstGeom>
        </p:spPr>
        <p:txBody>
          <a:bodyPr anchor="b"/>
          <a:lstStyle>
            <a:lvl1pPr algn="l">
              <a:defRPr sz="6667" b="1" i="0">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459576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275D2F-DA40-455F-B6D1-9BFA8A88E4B0}"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F9002-CCAC-4109-A88B-9826C6740030}" type="slidenum">
              <a:rPr lang="en-US" smtClean="0"/>
              <a:t>‹#›</a:t>
            </a:fld>
            <a:endParaRPr lang="en-US"/>
          </a:p>
        </p:txBody>
      </p:sp>
    </p:spTree>
    <p:extLst>
      <p:ext uri="{BB962C8B-B14F-4D97-AF65-F5344CB8AC3E}">
        <p14:creationId xmlns:p14="http://schemas.microsoft.com/office/powerpoint/2010/main" val="210106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275D2F-DA40-455F-B6D1-9BFA8A88E4B0}"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F9002-CCAC-4109-A88B-9826C6740030}" type="slidenum">
              <a:rPr lang="en-US" smtClean="0"/>
              <a:t>‹#›</a:t>
            </a:fld>
            <a:endParaRPr lang="en-US"/>
          </a:p>
        </p:txBody>
      </p:sp>
    </p:spTree>
    <p:extLst>
      <p:ext uri="{BB962C8B-B14F-4D97-AF65-F5344CB8AC3E}">
        <p14:creationId xmlns:p14="http://schemas.microsoft.com/office/powerpoint/2010/main" val="4236928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275D2F-DA40-455F-B6D1-9BFA8A88E4B0}" type="datetimeFigureOut">
              <a:rPr lang="en-US" smtClean="0"/>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F9002-CCAC-4109-A88B-9826C6740030}" type="slidenum">
              <a:rPr lang="en-US" smtClean="0"/>
              <a:t>‹#›</a:t>
            </a:fld>
            <a:endParaRPr lang="en-US"/>
          </a:p>
        </p:txBody>
      </p:sp>
    </p:spTree>
    <p:extLst>
      <p:ext uri="{BB962C8B-B14F-4D97-AF65-F5344CB8AC3E}">
        <p14:creationId xmlns:p14="http://schemas.microsoft.com/office/powerpoint/2010/main" val="45915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275D2F-DA40-455F-B6D1-9BFA8A88E4B0}" type="datetimeFigureOut">
              <a:rPr lang="en-US" smtClean="0"/>
              <a:t>10/4/2021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5F9002-CCAC-4109-A88B-9826C6740030}" type="slidenum">
              <a:rPr lang="en-US" smtClean="0"/>
              <a:t>‹#›</a:t>
            </a:fld>
            <a:endParaRPr lang="en-US"/>
          </a:p>
        </p:txBody>
      </p:sp>
    </p:spTree>
    <p:extLst>
      <p:ext uri="{BB962C8B-B14F-4D97-AF65-F5344CB8AC3E}">
        <p14:creationId xmlns:p14="http://schemas.microsoft.com/office/powerpoint/2010/main" val="2542106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275D2F-DA40-455F-B6D1-9BFA8A88E4B0}" type="datetimeFigureOut">
              <a:rPr lang="en-US" smtClean="0"/>
              <a:t>10/4/2021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5F9002-CCAC-4109-A88B-9826C6740030}" type="slidenum">
              <a:rPr lang="en-US" smtClean="0"/>
              <a:t>‹#›</a:t>
            </a:fld>
            <a:endParaRPr lang="en-US"/>
          </a:p>
        </p:txBody>
      </p:sp>
    </p:spTree>
    <p:extLst>
      <p:ext uri="{BB962C8B-B14F-4D97-AF65-F5344CB8AC3E}">
        <p14:creationId xmlns:p14="http://schemas.microsoft.com/office/powerpoint/2010/main" val="262326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75D2F-DA40-455F-B6D1-9BFA8A88E4B0}" type="datetimeFigureOut">
              <a:rPr lang="en-US" smtClean="0"/>
              <a:t>10/4/2021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5F9002-CCAC-4109-A88B-9826C6740030}" type="slidenum">
              <a:rPr lang="en-US" smtClean="0"/>
              <a:t>‹#›</a:t>
            </a:fld>
            <a:endParaRPr lang="en-US"/>
          </a:p>
        </p:txBody>
      </p:sp>
    </p:spTree>
    <p:extLst>
      <p:ext uri="{BB962C8B-B14F-4D97-AF65-F5344CB8AC3E}">
        <p14:creationId xmlns:p14="http://schemas.microsoft.com/office/powerpoint/2010/main" val="251408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275D2F-DA40-455F-B6D1-9BFA8A88E4B0}" type="datetimeFigureOut">
              <a:rPr lang="en-US" smtClean="0"/>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F9002-CCAC-4109-A88B-9826C6740030}" type="slidenum">
              <a:rPr lang="en-US" smtClean="0"/>
              <a:t>‹#›</a:t>
            </a:fld>
            <a:endParaRPr lang="en-US"/>
          </a:p>
        </p:txBody>
      </p:sp>
    </p:spTree>
    <p:extLst>
      <p:ext uri="{BB962C8B-B14F-4D97-AF65-F5344CB8AC3E}">
        <p14:creationId xmlns:p14="http://schemas.microsoft.com/office/powerpoint/2010/main" val="160545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275D2F-DA40-455F-B6D1-9BFA8A88E4B0}" type="datetimeFigureOut">
              <a:rPr lang="en-US" smtClean="0"/>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F9002-CCAC-4109-A88B-9826C6740030}" type="slidenum">
              <a:rPr lang="en-US" smtClean="0"/>
              <a:t>‹#›</a:t>
            </a:fld>
            <a:endParaRPr lang="en-US"/>
          </a:p>
        </p:txBody>
      </p:sp>
    </p:spTree>
    <p:extLst>
      <p:ext uri="{BB962C8B-B14F-4D97-AF65-F5344CB8AC3E}">
        <p14:creationId xmlns:p14="http://schemas.microsoft.com/office/powerpoint/2010/main" val="598112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75D2F-DA40-455F-B6D1-9BFA8A88E4B0}" type="datetimeFigureOut">
              <a:rPr lang="en-US" smtClean="0"/>
              <a:t>10/4/2021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F9002-CCAC-4109-A88B-9826C6740030}" type="slidenum">
              <a:rPr lang="en-US" smtClean="0"/>
              <a:t>‹#›</a:t>
            </a:fld>
            <a:endParaRPr lang="en-US"/>
          </a:p>
        </p:txBody>
      </p:sp>
    </p:spTree>
    <p:extLst>
      <p:ext uri="{BB962C8B-B14F-4D97-AF65-F5344CB8AC3E}">
        <p14:creationId xmlns:p14="http://schemas.microsoft.com/office/powerpoint/2010/main" val="1776763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NULL"/><Relationship Id="rId2" Type="http://schemas.openxmlformats.org/officeDocument/2006/relationships/notesSlide" Target="../notesSlides/notesSlide13.xml"/><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NULL"/><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0.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NULL"/><Relationship Id="rId2" Type="http://schemas.openxmlformats.org/officeDocument/2006/relationships/notesSlide" Target="../notesSlides/notesSlide17.xml"/><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NULL"/><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kommalapatisahil/CoherentStructure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7.PNG"/><Relationship Id="rId7"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74.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geeksforgeeks.org/cnn-introduction-to-pooling-layer/"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1.png"/><Relationship Id="rId7"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72.png"/><Relationship Id="rId7"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73.png"/><Relationship Id="rId4" Type="http://schemas.openxmlformats.org/officeDocument/2006/relationships/image" Target="../media/image71.png"/><Relationship Id="rId9"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4.png"/><Relationship Id="rId3" Type="http://schemas.openxmlformats.org/officeDocument/2006/relationships/image" Target="../media/image95.png"/><Relationship Id="rId7" Type="http://schemas.openxmlformats.org/officeDocument/2006/relationships/image" Target="../media/image92.png"/><Relationship Id="rId12"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101.png"/><Relationship Id="rId5" Type="http://schemas.openxmlformats.org/officeDocument/2006/relationships/image" Target="../media/image97.png"/><Relationship Id="rId10" Type="http://schemas.openxmlformats.org/officeDocument/2006/relationships/image" Target="../media/image100.png"/><Relationship Id="rId4" Type="http://schemas.openxmlformats.org/officeDocument/2006/relationships/image" Target="../media/image96.png"/><Relationship Id="rId9" Type="http://schemas.openxmlformats.org/officeDocument/2006/relationships/image" Target="../media/image99.png"/><Relationship Id="rId14" Type="http://schemas.openxmlformats.org/officeDocument/2006/relationships/image" Target="../media/image105.png"/></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2.PNG"/><Relationship Id="rId7" Type="http://schemas.openxmlformats.org/officeDocument/2006/relationships/image" Target="../media/image12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0.PNG"/><Relationship Id="rId9" Type="http://schemas.openxmlformats.org/officeDocument/2006/relationships/image" Target="../media/image13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834" y="692727"/>
            <a:ext cx="10539075" cy="3034146"/>
          </a:xfrm>
        </p:spPr>
        <p:txBody>
          <a:bodyPr>
            <a:normAutofit/>
          </a:bodyPr>
          <a:lstStyle/>
          <a:p>
            <a:r>
              <a:rPr lang="en-US" sz="4267" dirty="0" smtClean="0"/>
              <a:t>Machine Learning for automated coherent structure Identification and super resolution in turbulent flows. </a:t>
            </a:r>
            <a:endParaRPr lang="en-US" sz="4267" dirty="0"/>
          </a:p>
        </p:txBody>
      </p:sp>
      <p:sp>
        <p:nvSpPr>
          <p:cNvPr id="4" name="TextBox 3"/>
          <p:cNvSpPr txBox="1"/>
          <p:nvPr/>
        </p:nvSpPr>
        <p:spPr>
          <a:xfrm>
            <a:off x="613833" y="4112445"/>
            <a:ext cx="8924061" cy="461665"/>
          </a:xfrm>
          <a:prstGeom prst="rect">
            <a:avLst/>
          </a:prstGeom>
          <a:noFill/>
        </p:spPr>
        <p:txBody>
          <a:bodyPr wrap="square" rtlCol="0">
            <a:spAutoFit/>
          </a:bodyPr>
          <a:lstStyle/>
          <a:p>
            <a:r>
              <a:rPr lang="en-US" sz="2400" dirty="0"/>
              <a:t>Sahil </a:t>
            </a:r>
            <a:r>
              <a:rPr lang="en-US" sz="2400" dirty="0" smtClean="0"/>
              <a:t>Kommalapati | MS thesis research </a:t>
            </a:r>
            <a:endParaRPr lang="en-US" sz="2400" dirty="0"/>
          </a:p>
        </p:txBody>
      </p:sp>
      <p:sp>
        <p:nvSpPr>
          <p:cNvPr id="5" name="TextBox 4"/>
          <p:cNvSpPr txBox="1"/>
          <p:nvPr/>
        </p:nvSpPr>
        <p:spPr>
          <a:xfrm>
            <a:off x="613833" y="5264318"/>
            <a:ext cx="8232520" cy="830997"/>
          </a:xfrm>
          <a:prstGeom prst="rect">
            <a:avLst/>
          </a:prstGeom>
          <a:noFill/>
        </p:spPr>
        <p:txBody>
          <a:bodyPr wrap="square" rtlCol="0">
            <a:spAutoFit/>
          </a:bodyPr>
          <a:lstStyle/>
          <a:p>
            <a:r>
              <a:rPr lang="en-US" sz="2400" dirty="0" smtClean="0"/>
              <a:t>Conducted at the Williams Turbulence Laboratory, William E. Boeing Department of Aeronautics and Astronautics.</a:t>
            </a:r>
            <a:endParaRPr lang="en-US" sz="2400" dirty="0"/>
          </a:p>
        </p:txBody>
      </p:sp>
      <p:sp>
        <p:nvSpPr>
          <p:cNvPr id="6" name="Rectangle 5"/>
          <p:cNvSpPr/>
          <p:nvPr/>
        </p:nvSpPr>
        <p:spPr>
          <a:xfrm>
            <a:off x="2991361" y="1097119"/>
            <a:ext cx="5784019" cy="369332"/>
          </a:xfrm>
          <a:prstGeom prst="rect">
            <a:avLst/>
          </a:prstGeom>
        </p:spPr>
        <p:txBody>
          <a:bodyPr wrap="none">
            <a:spAutoFit/>
          </a:bodyPr>
          <a:lstStyle/>
          <a:p>
            <a:r>
              <a:rPr lang="en-US" dirty="0" smtClean="0"/>
              <a:t>Seminar for Argonne National Laboratory, October 5</a:t>
            </a:r>
            <a:r>
              <a:rPr lang="en-US" baseline="30000" dirty="0" smtClean="0"/>
              <a:t>th</a:t>
            </a:r>
            <a:r>
              <a:rPr lang="en-US" dirty="0" smtClean="0"/>
              <a:t>, 2021</a:t>
            </a:r>
            <a:endParaRPr lang="en-US" dirty="0"/>
          </a:p>
        </p:txBody>
      </p:sp>
    </p:spTree>
    <p:extLst>
      <p:ext uri="{BB962C8B-B14F-4D97-AF65-F5344CB8AC3E}">
        <p14:creationId xmlns:p14="http://schemas.microsoft.com/office/powerpoint/2010/main" val="3439401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3299" y="39663"/>
            <a:ext cx="10515600" cy="1325563"/>
          </a:xfrm>
        </p:spPr>
        <p:txBody>
          <a:bodyPr/>
          <a:lstStyle/>
          <a:p>
            <a:r>
              <a:rPr lang="en-US" dirty="0"/>
              <a:t>Bayesian Optimization – Single vortex </a:t>
            </a:r>
          </a:p>
        </p:txBody>
      </p:sp>
      <p:pic>
        <p:nvPicPr>
          <p:cNvPr id="14" name="Picture 4" descr="MCMC_VI765_BB15"/>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0" y="1249669"/>
            <a:ext cx="5249250" cy="52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0" name="Content Placeholder 9"/>
              <p:cNvSpPr>
                <a:spLocks noGrp="1"/>
              </p:cNvSpPr>
              <p:nvPr>
                <p:ph type="body" sz="quarter" idx="4294967295"/>
              </p:nvPr>
            </p:nvSpPr>
            <p:spPr>
              <a:xfrm>
                <a:off x="6662660" y="1389063"/>
                <a:ext cx="5388313" cy="4970462"/>
              </a:xfrm>
            </p:spPr>
            <p:txBody>
              <a:bodyPr>
                <a:noAutofit/>
              </a:bodyPr>
              <a:lstStyle/>
              <a:p>
                <a:r>
                  <a:rPr lang="en-US" sz="2000" dirty="0"/>
                  <a:t>MCMC analysis for matching a Rankine vortex (RVM) with one vortex candidate gives a corner plot like the one on left. </a:t>
                </a:r>
              </a:p>
              <a:p>
                <a:r>
                  <a:rPr lang="en-US" sz="2000" dirty="0"/>
                  <a:t>Since RVM has 5 parameters, the MCMC </a:t>
                </a:r>
                <a:r>
                  <a:rPr lang="en-US" sz="2000" dirty="0" smtClean="0"/>
                  <a:t>returns </a:t>
                </a:r>
                <a:r>
                  <a:rPr lang="en-US" sz="2000" dirty="0"/>
                  <a:t>a plot that contains 5 PDFs. (Which can be observed along the diagonal of the grid)</a:t>
                </a:r>
              </a:p>
              <a:p>
                <a:r>
                  <a:rPr lang="en-US" sz="2000" dirty="0"/>
                  <a:t>Each PDF gives the most likely value for that parameter. The whole plot reduces to a 5 dimensional vector. (</a:t>
                </a:r>
                <a14:m>
                  <m:oMath xmlns:m="http://schemas.openxmlformats.org/officeDocument/2006/math">
                    <m:r>
                      <a:rPr lang="en-US" sz="2000" b="1" i="0" smtClean="0">
                        <a:solidFill>
                          <a:srgbClr val="FF0000"/>
                        </a:solidFill>
                        <a:latin typeface="Cambria Math" panose="02040503050406030204" pitchFamily="18" charset="0"/>
                      </a:rPr>
                      <m:t>𝚪</m:t>
                    </m:r>
                    <m:r>
                      <a:rPr lang="en-US" sz="2000" b="0" i="1" smtClean="0">
                        <a:latin typeface="Cambria Math" panose="02040503050406030204" pitchFamily="18" charset="0"/>
                      </a:rPr>
                      <m:t>, </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𝑋</m:t>
                    </m:r>
                    <m:r>
                      <a:rPr lang="en-US" sz="2000" b="0" i="1" smtClean="0">
                        <a:latin typeface="Cambria Math" panose="02040503050406030204" pitchFamily="18" charset="0"/>
                      </a:rPr>
                      <m:t>, </m:t>
                    </m:r>
                    <m:r>
                      <a:rPr lang="en-US" sz="2000" b="0" i="1" smtClean="0">
                        <a:latin typeface="Cambria Math" panose="02040503050406030204" pitchFamily="18" charset="0"/>
                      </a:rPr>
                      <m:t>𝑌</m:t>
                    </m:r>
                    <m:r>
                      <a:rPr lang="en-US" sz="2000" b="0" i="1" smtClean="0">
                        <a:latin typeface="Cambria Math" panose="02040503050406030204" pitchFamily="18" charset="0"/>
                      </a:rPr>
                      <m:t>, </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𝑉</m:t>
                        </m:r>
                      </m:e>
                      <m:sub>
                        <m:r>
                          <a:rPr lang="en-US" sz="2000" b="0" i="1" smtClean="0">
                            <a:solidFill>
                              <a:srgbClr val="0070C0"/>
                            </a:solidFill>
                            <a:latin typeface="Cambria Math" panose="02040503050406030204" pitchFamily="18" charset="0"/>
                          </a:rPr>
                          <m:t>𝐶</m:t>
                        </m:r>
                      </m:sub>
                    </m:sSub>
                  </m:oMath>
                </a14:m>
                <a:r>
                  <a:rPr lang="en-US" sz="2000" dirty="0"/>
                  <a:t>)</a:t>
                </a:r>
              </a:p>
              <a:p>
                <a:r>
                  <a:rPr lang="en-US" sz="2000" dirty="0"/>
                  <a:t>The other boxes are joint PDFs that convey information about the convergence and correlation between parameters. </a:t>
                </a:r>
              </a:p>
              <a:p>
                <a:pPr marL="0" indent="0">
                  <a:buNone/>
                </a:pPr>
                <a:endParaRPr lang="en-US" sz="2000" dirty="0"/>
              </a:p>
            </p:txBody>
          </p:sp>
        </mc:Choice>
        <mc:Fallback xmlns="">
          <p:sp>
            <p:nvSpPr>
              <p:cNvPr id="10" name="Content Placeholder 9"/>
              <p:cNvSpPr>
                <a:spLocks noGrp="1" noRot="1" noChangeAspect="1" noMove="1" noResize="1" noEditPoints="1" noAdjustHandles="1" noChangeArrowheads="1" noChangeShapeType="1" noTextEdit="1"/>
              </p:cNvSpPr>
              <p:nvPr>
                <p:ph type="body" sz="quarter" idx="4294967295"/>
              </p:nvPr>
            </p:nvSpPr>
            <p:spPr>
              <a:xfrm>
                <a:off x="6662660" y="1389063"/>
                <a:ext cx="5388313" cy="4970462"/>
              </a:xfrm>
              <a:blipFill>
                <a:blip r:embed="rId4"/>
                <a:stretch>
                  <a:fillRect l="-1018" t="-1350" r="-566"/>
                </a:stretch>
              </a:blipFill>
            </p:spPr>
            <p:txBody>
              <a:bodyPr/>
              <a:lstStyle/>
              <a:p>
                <a:r>
                  <a:rPr lang="en-US">
                    <a:noFill/>
                  </a:rPr>
                  <a:t> </a:t>
                </a:r>
              </a:p>
            </p:txBody>
          </p:sp>
        </mc:Fallback>
      </mc:AlternateContent>
      <p:sp>
        <p:nvSpPr>
          <p:cNvPr id="3" name="TextBox 2"/>
          <p:cNvSpPr txBox="1"/>
          <p:nvPr/>
        </p:nvSpPr>
        <p:spPr>
          <a:xfrm>
            <a:off x="1923650" y="1013318"/>
            <a:ext cx="1385111" cy="923330"/>
          </a:xfrm>
          <a:prstGeom prst="rect">
            <a:avLst/>
          </a:prstGeom>
          <a:noFill/>
        </p:spPr>
        <p:txBody>
          <a:bodyPr wrap="square" rtlCol="0">
            <a:spAutoFit/>
          </a:bodyPr>
          <a:lstStyle/>
          <a:p>
            <a:r>
              <a:rPr lang="en-US" b="1" dirty="0"/>
              <a:t>Circulation Strength PDF</a:t>
            </a:r>
          </a:p>
        </p:txBody>
      </p:sp>
      <p:sp>
        <p:nvSpPr>
          <p:cNvPr id="7" name="TextBox 6"/>
          <p:cNvSpPr txBox="1"/>
          <p:nvPr/>
        </p:nvSpPr>
        <p:spPr>
          <a:xfrm>
            <a:off x="2927481" y="1827496"/>
            <a:ext cx="1158423" cy="923330"/>
          </a:xfrm>
          <a:prstGeom prst="rect">
            <a:avLst/>
          </a:prstGeom>
          <a:noFill/>
        </p:spPr>
        <p:txBody>
          <a:bodyPr wrap="square" rtlCol="0">
            <a:spAutoFit/>
          </a:bodyPr>
          <a:lstStyle/>
          <a:p>
            <a:r>
              <a:rPr lang="en-US" b="1" dirty="0"/>
              <a:t>Core Radius PDF</a:t>
            </a:r>
          </a:p>
        </p:txBody>
      </p:sp>
      <p:sp>
        <p:nvSpPr>
          <p:cNvPr id="8" name="TextBox 7"/>
          <p:cNvSpPr txBox="1"/>
          <p:nvPr/>
        </p:nvSpPr>
        <p:spPr>
          <a:xfrm>
            <a:off x="4066230" y="2307354"/>
            <a:ext cx="1183020" cy="923330"/>
          </a:xfrm>
          <a:prstGeom prst="rect">
            <a:avLst/>
          </a:prstGeom>
          <a:noFill/>
        </p:spPr>
        <p:txBody>
          <a:bodyPr wrap="square" rtlCol="0">
            <a:spAutoFit/>
          </a:bodyPr>
          <a:lstStyle/>
          <a:p>
            <a:r>
              <a:rPr lang="en-US" b="1" dirty="0"/>
              <a:t>Center x – position PDF</a:t>
            </a:r>
          </a:p>
        </p:txBody>
      </p:sp>
      <p:sp>
        <p:nvSpPr>
          <p:cNvPr id="9" name="TextBox 8"/>
          <p:cNvSpPr txBox="1"/>
          <p:nvPr/>
        </p:nvSpPr>
        <p:spPr>
          <a:xfrm>
            <a:off x="4367058" y="4076390"/>
            <a:ext cx="1183020" cy="923330"/>
          </a:xfrm>
          <a:prstGeom prst="rect">
            <a:avLst/>
          </a:prstGeom>
          <a:noFill/>
        </p:spPr>
        <p:txBody>
          <a:bodyPr wrap="square" rtlCol="0">
            <a:spAutoFit/>
          </a:bodyPr>
          <a:lstStyle/>
          <a:p>
            <a:r>
              <a:rPr lang="en-US" b="1" dirty="0"/>
              <a:t>Center y – position PDF</a:t>
            </a:r>
          </a:p>
        </p:txBody>
      </p:sp>
      <p:sp>
        <p:nvSpPr>
          <p:cNvPr id="11" name="TextBox 10"/>
          <p:cNvSpPr txBox="1"/>
          <p:nvPr/>
        </p:nvSpPr>
        <p:spPr>
          <a:xfrm>
            <a:off x="5441803" y="5499593"/>
            <a:ext cx="1311379" cy="923330"/>
          </a:xfrm>
          <a:prstGeom prst="rect">
            <a:avLst/>
          </a:prstGeom>
          <a:noFill/>
        </p:spPr>
        <p:txBody>
          <a:bodyPr wrap="square" rtlCol="0">
            <a:spAutoFit/>
          </a:bodyPr>
          <a:lstStyle/>
          <a:p>
            <a:r>
              <a:rPr lang="en-US" b="1" dirty="0">
                <a:solidFill>
                  <a:srgbClr val="0070C0"/>
                </a:solidFill>
              </a:rPr>
              <a:t>Convective Velocity PDF</a:t>
            </a:r>
          </a:p>
        </p:txBody>
      </p:sp>
      <p:sp>
        <p:nvSpPr>
          <p:cNvPr id="4" name="Oval 3"/>
          <p:cNvSpPr/>
          <p:nvPr/>
        </p:nvSpPr>
        <p:spPr>
          <a:xfrm>
            <a:off x="263931" y="1013317"/>
            <a:ext cx="1171289" cy="1325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4" idx="0"/>
          </p:cNvCxnSpPr>
          <p:nvPr/>
        </p:nvCxnSpPr>
        <p:spPr>
          <a:xfrm>
            <a:off x="985938" y="1013316"/>
            <a:ext cx="937712" cy="1465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p:cNvSpPr/>
          <p:nvPr/>
        </p:nvSpPr>
        <p:spPr>
          <a:xfrm>
            <a:off x="1331216" y="2048764"/>
            <a:ext cx="1171289" cy="1325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300375" y="3077544"/>
            <a:ext cx="1171289" cy="1325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1844774" y="2050231"/>
            <a:ext cx="937712" cy="1465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2889602" y="2817412"/>
            <a:ext cx="1098275" cy="262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a:off x="906056" y="1340044"/>
            <a:ext cx="0" cy="4668277"/>
          </a:xfrm>
          <a:prstGeom prst="straightConnector1">
            <a:avLst/>
          </a:prstGeom>
          <a:ln w="3810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9" name="Oval 18"/>
          <p:cNvSpPr/>
          <p:nvPr/>
        </p:nvSpPr>
        <p:spPr>
          <a:xfrm>
            <a:off x="747451" y="5963535"/>
            <a:ext cx="317211" cy="3589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TextBox 19"/>
          <p:cNvSpPr txBox="1"/>
          <p:nvPr/>
        </p:nvSpPr>
        <p:spPr>
          <a:xfrm>
            <a:off x="403594" y="6365938"/>
            <a:ext cx="1520056" cy="369332"/>
          </a:xfrm>
          <a:prstGeom prst="rect">
            <a:avLst/>
          </a:prstGeom>
          <a:noFill/>
        </p:spPr>
        <p:txBody>
          <a:bodyPr wrap="square" rtlCol="0">
            <a:spAutoFit/>
          </a:bodyPr>
          <a:lstStyle/>
          <a:p>
            <a:r>
              <a:rPr lang="en-US" b="1" dirty="0" smtClean="0">
                <a:solidFill>
                  <a:srgbClr val="FF0000"/>
                </a:solidFill>
              </a:rPr>
              <a:t>Peak value!</a:t>
            </a:r>
            <a:endParaRPr lang="en-US" b="1" dirty="0">
              <a:solidFill>
                <a:srgbClr val="FF0000"/>
              </a:solidFill>
            </a:endParaRPr>
          </a:p>
        </p:txBody>
      </p:sp>
      <p:sp>
        <p:nvSpPr>
          <p:cNvPr id="35" name="TextBox 34"/>
          <p:cNvSpPr txBox="1"/>
          <p:nvPr/>
        </p:nvSpPr>
        <p:spPr>
          <a:xfrm>
            <a:off x="7865764" y="5401482"/>
            <a:ext cx="1037463" cy="461665"/>
          </a:xfrm>
          <a:prstGeom prst="rect">
            <a:avLst/>
          </a:prstGeom>
          <a:noFill/>
        </p:spPr>
        <p:txBody>
          <a:bodyPr wrap="none" rtlCol="0">
            <a:spAutoFit/>
          </a:bodyPr>
          <a:lstStyle/>
          <a:p>
            <a:r>
              <a:rPr lang="en-US" sz="2400" dirty="0"/>
              <a:t>MCMC</a:t>
            </a:r>
          </a:p>
        </p:txBody>
      </p:sp>
      <p:sp>
        <p:nvSpPr>
          <p:cNvPr id="36" name="Rectangle 35"/>
          <p:cNvSpPr/>
          <p:nvPr/>
        </p:nvSpPr>
        <p:spPr>
          <a:xfrm>
            <a:off x="7865764" y="5357794"/>
            <a:ext cx="1101156" cy="49244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38" name="Straight Arrow Connector 37"/>
          <p:cNvCxnSpPr/>
          <p:nvPr/>
        </p:nvCxnSpPr>
        <p:spPr>
          <a:xfrm flipH="1" flipV="1">
            <a:off x="6018044" y="4896465"/>
            <a:ext cx="1507906" cy="69978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flipH="1">
            <a:off x="9064714" y="5588478"/>
            <a:ext cx="1116516"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10361237" y="5103674"/>
            <a:ext cx="1535324" cy="1754326"/>
          </a:xfrm>
          <a:prstGeom prst="rect">
            <a:avLst/>
          </a:prstGeom>
          <a:noFill/>
        </p:spPr>
        <p:txBody>
          <a:bodyPr wrap="square" rtlCol="0">
            <a:spAutoFit/>
          </a:bodyPr>
          <a:lstStyle/>
          <a:p>
            <a:r>
              <a:rPr lang="en-US" dirty="0"/>
              <a:t>Velocity field of a vortex candidate that we want to match with RVM</a:t>
            </a:r>
          </a:p>
        </p:txBody>
      </p:sp>
    </p:spTree>
    <p:extLst>
      <p:ext uri="{BB962C8B-B14F-4D97-AF65-F5344CB8AC3E}">
        <p14:creationId xmlns:p14="http://schemas.microsoft.com/office/powerpoint/2010/main" val="2453833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against noise – overall error  </a:t>
            </a:r>
            <a:endParaRPr lang="en-US"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598586" y="1245050"/>
            <a:ext cx="4581872" cy="4351338"/>
          </a:xfrm>
        </p:spPr>
      </p:pic>
      <p:pic>
        <p:nvPicPr>
          <p:cNvPr id="9" name="Content Placeholder 8"/>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70616" y="1245050"/>
            <a:ext cx="5296977" cy="5056424"/>
          </a:xfrm>
        </p:spPr>
      </p:pic>
      <mc:AlternateContent xmlns:mc="http://schemas.openxmlformats.org/markup-compatibility/2006" xmlns:a14="http://schemas.microsoft.com/office/drawing/2010/main">
        <mc:Choice Requires="a14">
          <p:sp>
            <p:nvSpPr>
              <p:cNvPr id="10" name="TextBox 9"/>
              <p:cNvSpPr txBox="1"/>
              <p:nvPr/>
            </p:nvSpPr>
            <p:spPr>
              <a:xfrm>
                <a:off x="6239417" y="5775265"/>
                <a:ext cx="4203027" cy="666657"/>
              </a:xfrm>
              <a:prstGeom prst="rect">
                <a:avLst/>
              </a:prstGeom>
              <a:noFill/>
            </p:spPr>
            <p:txBody>
              <a:bodyPr wrap="square" rtlCol="0">
                <a:spAutoFit/>
              </a:bodyPr>
              <a:lstStyle/>
              <a:p>
                <a14:m>
                  <m:oMath xmlns:m="http://schemas.openxmlformats.org/officeDocument/2006/math">
                    <m:r>
                      <a:rPr lang="en-US" sz="2000" b="0" i="1" dirty="0" smtClean="0">
                        <a:solidFill>
                          <a:srgbClr val="7030A0"/>
                        </a:solidFill>
                        <a:latin typeface="Cambria Math" panose="02040503050406030204" pitchFamily="18" charset="0"/>
                      </a:rPr>
                      <m:t>𝜁</m:t>
                    </m:r>
                  </m:oMath>
                </a14:m>
                <a:r>
                  <a:rPr lang="en-US" sz="2000" dirty="0" smtClean="0">
                    <a:solidFill>
                      <a:srgbClr val="7030A0"/>
                    </a:solidFill>
                  </a:rPr>
                  <a:t>  </a:t>
                </a:r>
                <a:r>
                  <a:rPr lang="en-US" sz="2000" dirty="0">
                    <a:solidFill>
                      <a:srgbClr val="7030A0"/>
                    </a:solidFill>
                  </a:rPr>
                  <a:t>= </a:t>
                </a:r>
                <a14:m>
                  <m:oMath xmlns:m="http://schemas.openxmlformats.org/officeDocument/2006/math">
                    <m:f>
                      <m:fPr>
                        <m:ctrlPr>
                          <a:rPr lang="en-US" sz="2000" i="1" dirty="0">
                            <a:solidFill>
                              <a:srgbClr val="7030A0"/>
                            </a:solidFill>
                            <a:latin typeface="Cambria Math" panose="02040503050406030204" pitchFamily="18" charset="0"/>
                          </a:rPr>
                        </m:ctrlPr>
                      </m:fPr>
                      <m:num>
                        <m:r>
                          <a:rPr lang="en-US" sz="2000" i="1"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m:t>
                        </m:r>
                        <m:r>
                          <a:rPr lang="en-US" sz="2000" i="1" dirty="0">
                            <a:solidFill>
                              <a:srgbClr val="7030A0"/>
                            </a:solidFill>
                            <a:latin typeface="Cambria Math" panose="02040503050406030204" pitchFamily="18" charset="0"/>
                          </a:rPr>
                          <m:t>𝑾</m:t>
                        </m:r>
                        <m:r>
                          <a:rPr lang="en-US" sz="2000" i="1" dirty="0">
                            <a:solidFill>
                              <a:srgbClr val="7030A0"/>
                            </a:solidFill>
                            <a:latin typeface="Cambria Math" panose="02040503050406030204" pitchFamily="18" charset="0"/>
                          </a:rPr>
                          <m:t>∗</m:t>
                        </m:r>
                        <m:d>
                          <m:dPr>
                            <m:ctrlPr>
                              <a:rPr lang="en-US" sz="2000" i="1" dirty="0">
                                <a:solidFill>
                                  <a:srgbClr val="7030A0"/>
                                </a:solidFill>
                                <a:latin typeface="Cambria Math" panose="02040503050406030204" pitchFamily="18" charset="0"/>
                              </a:rPr>
                            </m:ctrlPr>
                          </m:dPr>
                          <m:e>
                            <m:sSup>
                              <m:sSupPr>
                                <m:ctrlPr>
                                  <a:rPr lang="en-US" sz="2000" i="1" dirty="0">
                                    <a:solidFill>
                                      <a:srgbClr val="7030A0"/>
                                    </a:solidFill>
                                    <a:latin typeface="Cambria Math" panose="02040503050406030204" pitchFamily="18" charset="0"/>
                                  </a:rPr>
                                </m:ctrlPr>
                              </m:sSupPr>
                              <m:e>
                                <m:d>
                                  <m:dPr>
                                    <m:ctrlPr>
                                      <a:rPr lang="en-US" sz="2000" i="1" dirty="0">
                                        <a:solidFill>
                                          <a:srgbClr val="7030A0"/>
                                        </a:solidFill>
                                        <a:latin typeface="Cambria Math" panose="02040503050406030204" pitchFamily="18" charset="0"/>
                                      </a:rPr>
                                    </m:ctrlPr>
                                  </m:dPr>
                                  <m:e>
                                    <m:sSub>
                                      <m:sSubPr>
                                        <m:ctrlPr>
                                          <a:rPr lang="en-US" sz="2000" i="1" dirty="0">
                                            <a:solidFill>
                                              <a:srgbClr val="7030A0"/>
                                            </a:solidFill>
                                            <a:latin typeface="Cambria Math" panose="02040503050406030204" pitchFamily="18" charset="0"/>
                                          </a:rPr>
                                        </m:ctrlPr>
                                      </m:sSubPr>
                                      <m:e>
                                        <m:r>
                                          <a:rPr lang="en-US" sz="2000" i="1" dirty="0">
                                            <a:solidFill>
                                              <a:srgbClr val="7030A0"/>
                                            </a:solidFill>
                                            <a:latin typeface="Cambria Math" panose="02040503050406030204" pitchFamily="18" charset="0"/>
                                          </a:rPr>
                                          <m:t>𝑼</m:t>
                                        </m:r>
                                      </m:e>
                                      <m:sub>
                                        <m:r>
                                          <a:rPr lang="en-US" sz="2000" i="1" dirty="0">
                                            <a:solidFill>
                                              <a:srgbClr val="7030A0"/>
                                            </a:solidFill>
                                            <a:latin typeface="Cambria Math" panose="02040503050406030204" pitchFamily="18" charset="0"/>
                                          </a:rPr>
                                          <m:t>𝒕𝒓𝒖𝒆</m:t>
                                        </m:r>
                                      </m:sub>
                                    </m:sSub>
                                    <m:r>
                                      <a:rPr lang="en-US" sz="2000" i="1" dirty="0">
                                        <a:solidFill>
                                          <a:srgbClr val="7030A0"/>
                                        </a:solidFill>
                                        <a:latin typeface="Cambria Math" panose="02040503050406030204" pitchFamily="18" charset="0"/>
                                      </a:rPr>
                                      <m:t>−</m:t>
                                    </m:r>
                                    <m:r>
                                      <a:rPr lang="en-US" sz="2000" i="1" dirty="0">
                                        <a:solidFill>
                                          <a:srgbClr val="7030A0"/>
                                        </a:solidFill>
                                        <a:latin typeface="Cambria Math" panose="02040503050406030204" pitchFamily="18" charset="0"/>
                                      </a:rPr>
                                      <m:t>𝑼</m:t>
                                    </m:r>
                                  </m:e>
                                </m:d>
                              </m:e>
                              <m:sup>
                                <m:r>
                                  <a:rPr lang="en-US" sz="2000" i="1" dirty="0">
                                    <a:solidFill>
                                      <a:srgbClr val="7030A0"/>
                                    </a:solidFill>
                                    <a:latin typeface="Cambria Math" panose="02040503050406030204" pitchFamily="18" charset="0"/>
                                  </a:rPr>
                                  <m:t>𝟐</m:t>
                                </m:r>
                              </m:sup>
                            </m:sSup>
                            <m:r>
                              <a:rPr lang="en-US" sz="2000" i="1" dirty="0">
                                <a:solidFill>
                                  <a:srgbClr val="7030A0"/>
                                </a:solidFill>
                                <a:latin typeface="Cambria Math" panose="02040503050406030204" pitchFamily="18" charset="0"/>
                              </a:rPr>
                              <m:t>+</m:t>
                            </m:r>
                            <m:sSup>
                              <m:sSupPr>
                                <m:ctrlPr>
                                  <a:rPr lang="en-US" sz="2000" i="1" dirty="0">
                                    <a:solidFill>
                                      <a:srgbClr val="7030A0"/>
                                    </a:solidFill>
                                    <a:latin typeface="Cambria Math" panose="02040503050406030204" pitchFamily="18" charset="0"/>
                                  </a:rPr>
                                </m:ctrlPr>
                              </m:sSupPr>
                              <m:e>
                                <m:d>
                                  <m:dPr>
                                    <m:ctrlPr>
                                      <a:rPr lang="en-US" sz="2000" i="1" dirty="0">
                                        <a:solidFill>
                                          <a:srgbClr val="7030A0"/>
                                        </a:solidFill>
                                        <a:latin typeface="Cambria Math" panose="02040503050406030204" pitchFamily="18" charset="0"/>
                                      </a:rPr>
                                    </m:ctrlPr>
                                  </m:dPr>
                                  <m:e>
                                    <m:sSub>
                                      <m:sSubPr>
                                        <m:ctrlPr>
                                          <a:rPr lang="en-US" sz="2000" i="1" dirty="0">
                                            <a:solidFill>
                                              <a:srgbClr val="7030A0"/>
                                            </a:solidFill>
                                            <a:latin typeface="Cambria Math" panose="02040503050406030204" pitchFamily="18" charset="0"/>
                                          </a:rPr>
                                        </m:ctrlPr>
                                      </m:sSubPr>
                                      <m:e>
                                        <m:r>
                                          <a:rPr lang="en-US" sz="2000" i="1" dirty="0">
                                            <a:solidFill>
                                              <a:srgbClr val="7030A0"/>
                                            </a:solidFill>
                                            <a:latin typeface="Cambria Math" panose="02040503050406030204" pitchFamily="18" charset="0"/>
                                          </a:rPr>
                                          <m:t>𝑽</m:t>
                                        </m:r>
                                      </m:e>
                                      <m:sub>
                                        <m:r>
                                          <a:rPr lang="en-US" sz="2000" i="1" dirty="0">
                                            <a:solidFill>
                                              <a:srgbClr val="7030A0"/>
                                            </a:solidFill>
                                            <a:latin typeface="Cambria Math" panose="02040503050406030204" pitchFamily="18" charset="0"/>
                                          </a:rPr>
                                          <m:t>𝒕𝒓𝒖𝒆</m:t>
                                        </m:r>
                                      </m:sub>
                                    </m:sSub>
                                    <m:r>
                                      <a:rPr lang="en-US" sz="2000" i="1"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𝑽</m:t>
                                    </m:r>
                                  </m:e>
                                </m:d>
                              </m:e>
                              <m:sup>
                                <m:r>
                                  <a:rPr lang="en-US" sz="2000" i="1" dirty="0">
                                    <a:solidFill>
                                      <a:srgbClr val="7030A0"/>
                                    </a:solidFill>
                                    <a:latin typeface="Cambria Math" panose="02040503050406030204" pitchFamily="18" charset="0"/>
                                  </a:rPr>
                                  <m:t>𝟐</m:t>
                                </m:r>
                              </m:sup>
                            </m:sSup>
                          </m:e>
                        </m:d>
                      </m:num>
                      <m:den>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𝑾</m:t>
                        </m:r>
                      </m:den>
                    </m:f>
                  </m:oMath>
                </a14:m>
                <a:endParaRPr lang="en-US" sz="2000" dirty="0">
                  <a:solidFill>
                    <a:srgbClr val="7030A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239417" y="5775265"/>
                <a:ext cx="4203027" cy="666657"/>
              </a:xfrm>
              <a:prstGeom prst="rect">
                <a:avLst/>
              </a:prstGeom>
              <a:blipFill>
                <a:blip r:embed="rId5"/>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95394" y="6218293"/>
                <a:ext cx="3248133" cy="646331"/>
              </a:xfrm>
              <a:prstGeom prst="rect">
                <a:avLst/>
              </a:prstGeom>
              <a:noFill/>
            </p:spPr>
            <p:txBody>
              <a:bodyPr wrap="none" rtlCol="0">
                <a:spAutoFit/>
              </a:bodyPr>
              <a:lstStyle/>
              <a:p>
                <a:pPr algn="ctr"/>
                <a:r>
                  <a:rPr lang="en-US" dirty="0" smtClean="0"/>
                  <a:t>Gaussian noise </a:t>
                </a:r>
              </a:p>
              <a:p>
                <a:pPr algn="ctr"/>
                <a:r>
                  <a:rPr lang="en-US" dirty="0" smtClean="0"/>
                  <a:t> U + f(mean = 0, </a:t>
                </a:r>
                <a:r>
                  <a:rPr lang="en-US" dirty="0" err="1" smtClean="0"/>
                  <a:t>var</a:t>
                </a:r>
                <a:r>
                  <a:rPr lang="en-US" dirty="0" smtClean="0"/>
                  <a:t> = </a:t>
                </a:r>
                <a14:m>
                  <m:oMath xmlns:m="http://schemas.openxmlformats.org/officeDocument/2006/math">
                    <m:r>
                      <a:rPr lang="en-US" b="0" i="1" smtClean="0">
                        <a:latin typeface="Cambria Math" panose="02040503050406030204" pitchFamily="18" charset="0"/>
                      </a:rPr>
                      <m:t>𝜎</m:t>
                    </m:r>
                  </m:oMath>
                </a14:m>
                <a:r>
                  <a:rPr lang="en-US" dirty="0" smtClean="0"/>
                  <a:t>*max(U))</a:t>
                </a:r>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95394" y="6218293"/>
                <a:ext cx="3248133" cy="646331"/>
              </a:xfrm>
              <a:prstGeom prst="rect">
                <a:avLst/>
              </a:prstGeom>
              <a:blipFill>
                <a:blip r:embed="rId6"/>
                <a:stretch>
                  <a:fillRect t="-4717" r="-1316" b="-14151"/>
                </a:stretch>
              </a:blipFill>
            </p:spPr>
            <p:txBody>
              <a:bodyPr/>
              <a:lstStyle/>
              <a:p>
                <a:r>
                  <a:rPr lang="en-US">
                    <a:noFill/>
                  </a:rPr>
                  <a:t> </a:t>
                </a:r>
              </a:p>
            </p:txBody>
          </p:sp>
        </mc:Fallback>
      </mc:AlternateContent>
      <p:sp>
        <p:nvSpPr>
          <p:cNvPr id="3" name="TextBox 2"/>
          <p:cNvSpPr txBox="1"/>
          <p:nvPr/>
        </p:nvSpPr>
        <p:spPr>
          <a:xfrm>
            <a:off x="10442444" y="2128058"/>
            <a:ext cx="1627635" cy="2585323"/>
          </a:xfrm>
          <a:prstGeom prst="rect">
            <a:avLst/>
          </a:prstGeom>
          <a:noFill/>
        </p:spPr>
        <p:txBody>
          <a:bodyPr wrap="square" rtlCol="0">
            <a:spAutoFit/>
          </a:bodyPr>
          <a:lstStyle/>
          <a:p>
            <a:r>
              <a:rPr lang="en-US" dirty="0" smtClean="0"/>
              <a:t>MCMC performs better than under noise than truncated Newton’s (TNC) method based optimization. </a:t>
            </a:r>
            <a:endParaRPr lang="en-US" dirty="0"/>
          </a:p>
        </p:txBody>
      </p:sp>
    </p:spTree>
    <p:extLst>
      <p:ext uri="{BB962C8B-B14F-4D97-AF65-F5344CB8AC3E}">
        <p14:creationId xmlns:p14="http://schemas.microsoft.com/office/powerpoint/2010/main" val="674024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090" y="0"/>
            <a:ext cx="10515600" cy="1325563"/>
          </a:xfrm>
        </p:spPr>
        <p:txBody>
          <a:bodyPr/>
          <a:lstStyle/>
          <a:p>
            <a:r>
              <a:rPr lang="en-US" dirty="0" smtClean="0"/>
              <a:t>Performance against decreasing resolution </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3465" y="997527"/>
            <a:ext cx="5905850" cy="563764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700" y="1511847"/>
            <a:ext cx="5473016" cy="4850793"/>
          </a:xfrm>
          <a:prstGeom prst="rect">
            <a:avLst/>
          </a:prstGeom>
        </p:spPr>
      </p:pic>
      <p:sp>
        <p:nvSpPr>
          <p:cNvPr id="3" name="TextBox 2"/>
          <p:cNvSpPr txBox="1"/>
          <p:nvPr/>
        </p:nvSpPr>
        <p:spPr>
          <a:xfrm>
            <a:off x="9783535" y="6450508"/>
            <a:ext cx="213327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Resolution threshold</a:t>
            </a:r>
            <a:endParaRPr lang="en-US" dirty="0"/>
          </a:p>
        </p:txBody>
      </p:sp>
      <p:cxnSp>
        <p:nvCxnSpPr>
          <p:cNvPr id="7" name="Straight Arrow Connector 6"/>
          <p:cNvCxnSpPr/>
          <p:nvPr/>
        </p:nvCxnSpPr>
        <p:spPr>
          <a:xfrm>
            <a:off x="8688175" y="6022509"/>
            <a:ext cx="954589" cy="612665"/>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6868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BEB6595-B7EF-B441-8A18-4F56A928A068}"/>
              </a:ext>
            </a:extLst>
          </p:cNvPr>
          <p:cNvSpPr/>
          <p:nvPr/>
        </p:nvSpPr>
        <p:spPr>
          <a:xfrm>
            <a:off x="188576" y="180431"/>
            <a:ext cx="4753237" cy="652508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0" name="Rectangle 19"/>
          <p:cNvSpPr/>
          <p:nvPr/>
        </p:nvSpPr>
        <p:spPr>
          <a:xfrm>
            <a:off x="2094860" y="6225450"/>
            <a:ext cx="1319244" cy="3180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4" name="Rounded Rectangle 3">
            <a:extLst>
              <a:ext uri="{FF2B5EF4-FFF2-40B4-BE49-F238E27FC236}">
                <a16:creationId xmlns:a16="http://schemas.microsoft.com/office/drawing/2014/main" id="{8ED978DE-A4CE-F143-A5C2-D75928921A95}"/>
              </a:ext>
            </a:extLst>
          </p:cNvPr>
          <p:cNvSpPr/>
          <p:nvPr/>
        </p:nvSpPr>
        <p:spPr>
          <a:xfrm>
            <a:off x="5320388" y="180431"/>
            <a:ext cx="4535777" cy="652508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806C0CD-CA64-4149-8578-BEA1AB9AF412}"/>
              </a:ext>
            </a:extLst>
          </p:cNvPr>
          <p:cNvSpPr txBox="1"/>
          <p:nvPr/>
        </p:nvSpPr>
        <p:spPr>
          <a:xfrm>
            <a:off x="1441690" y="383152"/>
            <a:ext cx="3098864" cy="369332"/>
          </a:xfrm>
          <a:prstGeom prst="rect">
            <a:avLst/>
          </a:prstGeom>
          <a:noFill/>
        </p:spPr>
        <p:txBody>
          <a:bodyPr wrap="square" rtlCol="0">
            <a:spAutoFit/>
          </a:bodyPr>
          <a:lstStyle/>
          <a:p>
            <a:r>
              <a:rPr lang="en-US" dirty="0"/>
              <a:t>Candidate identification</a:t>
            </a:r>
          </a:p>
        </p:txBody>
      </p:sp>
      <p:sp>
        <p:nvSpPr>
          <p:cNvPr id="8" name="Right Arrow 7">
            <a:extLst>
              <a:ext uri="{FF2B5EF4-FFF2-40B4-BE49-F238E27FC236}">
                <a16:creationId xmlns:a16="http://schemas.microsoft.com/office/drawing/2014/main" id="{C93C3FD6-5D6A-654A-A887-ADAF7D0E8B1A}"/>
              </a:ext>
            </a:extLst>
          </p:cNvPr>
          <p:cNvSpPr/>
          <p:nvPr/>
        </p:nvSpPr>
        <p:spPr>
          <a:xfrm rot="5400000">
            <a:off x="1427108" y="3014030"/>
            <a:ext cx="417837" cy="186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A5DC3825-5000-EA42-9FB7-552C401FFD2A}"/>
              </a:ext>
            </a:extLst>
          </p:cNvPr>
          <p:cNvSpPr/>
          <p:nvPr/>
        </p:nvSpPr>
        <p:spPr>
          <a:xfrm>
            <a:off x="3965737" y="5475273"/>
            <a:ext cx="449116" cy="222006"/>
          </a:xfrm>
          <a:prstGeom prst="rightArrow">
            <a:avLst/>
          </a:prstGeom>
          <a:solidFill>
            <a:srgbClr val="FF0000">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7010D0F-1F0D-CD4A-A251-8A188AE11E52}"/>
              </a:ext>
            </a:extLst>
          </p:cNvPr>
          <p:cNvSpPr txBox="1"/>
          <p:nvPr/>
        </p:nvSpPr>
        <p:spPr>
          <a:xfrm>
            <a:off x="6345784" y="362288"/>
            <a:ext cx="2845740" cy="646331"/>
          </a:xfrm>
          <a:prstGeom prst="rect">
            <a:avLst/>
          </a:prstGeom>
          <a:noFill/>
        </p:spPr>
        <p:txBody>
          <a:bodyPr wrap="square" rtlCol="0">
            <a:spAutoFit/>
          </a:bodyPr>
          <a:lstStyle/>
          <a:p>
            <a:pPr algn="ctr"/>
            <a:r>
              <a:rPr lang="en-US" dirty="0"/>
              <a:t>MCMC, PDF interpretation and iterative </a:t>
            </a:r>
            <a:r>
              <a:rPr lang="en-US" dirty="0" smtClean="0"/>
              <a:t>windowing. </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43" y="820280"/>
            <a:ext cx="3084733" cy="168696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593" y="1201376"/>
            <a:ext cx="2855675" cy="1561698"/>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0668" y="1633593"/>
            <a:ext cx="2902758" cy="1587446"/>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16" y="3455513"/>
            <a:ext cx="3553415" cy="1943273"/>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087" y="3846875"/>
            <a:ext cx="3354153" cy="1834303"/>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7676" y="4219079"/>
            <a:ext cx="3401558" cy="1860227"/>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2222399" y="6181553"/>
                <a:ext cx="1231354" cy="369332"/>
              </a:xfrm>
              <a:prstGeom prst="rect">
                <a:avLst/>
              </a:prstGeom>
            </p:spPr>
            <p:txBody>
              <a:bodyPr wrap="square">
                <a:spAutoFit/>
              </a:bodyP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2</m:t>
                        </m:r>
                      </m:sub>
                    </m:sSub>
                  </m:oMath>
                </a14:m>
                <a:r>
                  <a:rPr lang="en-US" dirty="0" smtClean="0">
                    <a:solidFill>
                      <a:schemeClr val="tx1"/>
                    </a:solidFill>
                  </a:rPr>
                  <a:t> fields</a:t>
                </a:r>
                <a:endParaRPr lang="en-US"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2222399" y="6181553"/>
                <a:ext cx="1231354" cy="369332"/>
              </a:xfrm>
              <a:prstGeom prst="rect">
                <a:avLst/>
              </a:prstGeom>
              <a:blipFill>
                <a:blip r:embed="rId9"/>
                <a:stretch>
                  <a:fillRect t="-8197" b="-24590"/>
                </a:stretch>
              </a:blipFill>
            </p:spPr>
            <p:txBody>
              <a:bodyPr/>
              <a:lstStyle/>
              <a:p>
                <a:r>
                  <a:rPr lang="en-US">
                    <a:noFill/>
                  </a:rPr>
                  <a:t> </a:t>
                </a:r>
              </a:p>
            </p:txBody>
          </p:sp>
        </mc:Fallback>
      </mc:AlternateContent>
      <p:sp>
        <p:nvSpPr>
          <p:cNvPr id="21" name="Rectangle 20"/>
          <p:cNvSpPr/>
          <p:nvPr/>
        </p:nvSpPr>
        <p:spPr>
          <a:xfrm>
            <a:off x="4178000" y="5267692"/>
            <a:ext cx="439942" cy="247787"/>
          </a:xfrm>
          <a:prstGeom prst="rect">
            <a:avLst/>
          </a:prstGeom>
          <a:noFill/>
          <a:ln w="762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93C3FD6-5D6A-654A-A887-ADAF7D0E8B1A}"/>
              </a:ext>
            </a:extLst>
          </p:cNvPr>
          <p:cNvSpPr/>
          <p:nvPr/>
        </p:nvSpPr>
        <p:spPr>
          <a:xfrm rot="20208088">
            <a:off x="4508038" y="4731167"/>
            <a:ext cx="798801" cy="205710"/>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20451" y="4095388"/>
            <a:ext cx="811605" cy="491410"/>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2404" y="4270100"/>
            <a:ext cx="962015" cy="605428"/>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97958" y="4636408"/>
            <a:ext cx="1341669" cy="887290"/>
          </a:xfrm>
          <a:prstGeom prst="rect">
            <a:avLst/>
          </a:prstGeom>
        </p:spPr>
      </p:pic>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43749" y="5109007"/>
            <a:ext cx="1769630" cy="1173544"/>
          </a:xfrm>
          <a:prstGeom prst="rect">
            <a:avLst/>
          </a:prstGeom>
        </p:spPr>
      </p:pic>
      <p:pic>
        <p:nvPicPr>
          <p:cNvPr id="27" name="Picture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5137" y="1103667"/>
            <a:ext cx="1883818" cy="1837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36283" y="1668347"/>
            <a:ext cx="1666705" cy="1625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Picture 2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03005" y="2077404"/>
            <a:ext cx="1670820" cy="1629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Picture 2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38415" y="2610178"/>
            <a:ext cx="2001119" cy="1996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TextBox 30"/>
          <p:cNvSpPr txBox="1"/>
          <p:nvPr/>
        </p:nvSpPr>
        <p:spPr>
          <a:xfrm>
            <a:off x="5295183" y="3719232"/>
            <a:ext cx="1274964" cy="369332"/>
          </a:xfrm>
          <a:prstGeom prst="rect">
            <a:avLst/>
          </a:prstGeom>
          <a:noFill/>
        </p:spPr>
        <p:txBody>
          <a:bodyPr wrap="none" rtlCol="0">
            <a:spAutoFit/>
          </a:bodyPr>
          <a:lstStyle/>
          <a:p>
            <a:r>
              <a:rPr lang="en-US" dirty="0" smtClean="0">
                <a:solidFill>
                  <a:schemeClr val="bg1"/>
                </a:solidFill>
              </a:rPr>
              <a:t>Iteration #1</a:t>
            </a:r>
            <a:endParaRPr lang="en-US" dirty="0">
              <a:solidFill>
                <a:schemeClr val="bg1"/>
              </a:solidFill>
            </a:endParaRPr>
          </a:p>
        </p:txBody>
      </p:sp>
      <p:sp>
        <p:nvSpPr>
          <p:cNvPr id="32" name="TextBox 31"/>
          <p:cNvSpPr txBox="1"/>
          <p:nvPr/>
        </p:nvSpPr>
        <p:spPr>
          <a:xfrm>
            <a:off x="5861114" y="4778291"/>
            <a:ext cx="1274964" cy="369332"/>
          </a:xfrm>
          <a:prstGeom prst="rect">
            <a:avLst/>
          </a:prstGeom>
          <a:noFill/>
        </p:spPr>
        <p:txBody>
          <a:bodyPr wrap="none" rtlCol="0">
            <a:spAutoFit/>
          </a:bodyPr>
          <a:lstStyle/>
          <a:p>
            <a:r>
              <a:rPr lang="en-US" dirty="0" smtClean="0">
                <a:solidFill>
                  <a:schemeClr val="bg1"/>
                </a:solidFill>
              </a:rPr>
              <a:t>Iteration #2</a:t>
            </a:r>
            <a:endParaRPr lang="en-US" dirty="0">
              <a:solidFill>
                <a:schemeClr val="bg1"/>
              </a:solidFill>
            </a:endParaRPr>
          </a:p>
        </p:txBody>
      </p:sp>
      <p:sp>
        <p:nvSpPr>
          <p:cNvPr id="33" name="TextBox 32"/>
          <p:cNvSpPr txBox="1"/>
          <p:nvPr/>
        </p:nvSpPr>
        <p:spPr>
          <a:xfrm>
            <a:off x="6528030" y="5432490"/>
            <a:ext cx="1274964" cy="369332"/>
          </a:xfrm>
          <a:prstGeom prst="rect">
            <a:avLst/>
          </a:prstGeom>
          <a:noFill/>
        </p:spPr>
        <p:txBody>
          <a:bodyPr wrap="none" rtlCol="0">
            <a:spAutoFit/>
          </a:bodyPr>
          <a:lstStyle/>
          <a:p>
            <a:r>
              <a:rPr lang="en-US" dirty="0" smtClean="0">
                <a:solidFill>
                  <a:schemeClr val="bg1"/>
                </a:solidFill>
              </a:rPr>
              <a:t>Iteration #3</a:t>
            </a:r>
            <a:endParaRPr lang="en-US" dirty="0">
              <a:solidFill>
                <a:schemeClr val="bg1"/>
              </a:solidFill>
            </a:endParaRPr>
          </a:p>
        </p:txBody>
      </p:sp>
      <p:sp>
        <p:nvSpPr>
          <p:cNvPr id="34" name="TextBox 33"/>
          <p:cNvSpPr txBox="1"/>
          <p:nvPr/>
        </p:nvSpPr>
        <p:spPr>
          <a:xfrm>
            <a:off x="7437399" y="6237911"/>
            <a:ext cx="1301575" cy="369332"/>
          </a:xfrm>
          <a:prstGeom prst="rect">
            <a:avLst/>
          </a:prstGeom>
          <a:noFill/>
        </p:spPr>
        <p:txBody>
          <a:bodyPr wrap="none" rtlCol="0">
            <a:spAutoFit/>
          </a:bodyPr>
          <a:lstStyle/>
          <a:p>
            <a:r>
              <a:rPr lang="en-US" b="1" dirty="0" smtClean="0">
                <a:solidFill>
                  <a:srgbClr val="002060"/>
                </a:solidFill>
              </a:rPr>
              <a:t>Iteration #n</a:t>
            </a:r>
            <a:endParaRPr lang="en-US" b="1" dirty="0">
              <a:solidFill>
                <a:srgbClr val="002060"/>
              </a:solidFill>
            </a:endParaRPr>
          </a:p>
        </p:txBody>
      </p:sp>
      <p:sp>
        <p:nvSpPr>
          <p:cNvPr id="35" name="TextBox 34"/>
          <p:cNvSpPr txBox="1"/>
          <p:nvPr/>
        </p:nvSpPr>
        <p:spPr>
          <a:xfrm>
            <a:off x="6332450" y="1201482"/>
            <a:ext cx="998094" cy="369332"/>
          </a:xfrm>
          <a:prstGeom prst="rect">
            <a:avLst/>
          </a:prstGeom>
          <a:noFill/>
        </p:spPr>
        <p:txBody>
          <a:bodyPr wrap="none" rtlCol="0">
            <a:spAutoFit/>
          </a:bodyPr>
          <a:lstStyle/>
          <a:p>
            <a:r>
              <a:rPr lang="en-US" dirty="0" smtClean="0">
                <a:solidFill>
                  <a:srgbClr val="FF0000"/>
                </a:solidFill>
              </a:rPr>
              <a:t>diverged</a:t>
            </a:r>
            <a:endParaRPr lang="en-US" dirty="0">
              <a:solidFill>
                <a:srgbClr val="FF0000"/>
              </a:solidFill>
            </a:endParaRPr>
          </a:p>
        </p:txBody>
      </p:sp>
      <p:sp>
        <p:nvSpPr>
          <p:cNvPr id="36" name="TextBox 35"/>
          <p:cNvSpPr txBox="1"/>
          <p:nvPr/>
        </p:nvSpPr>
        <p:spPr>
          <a:xfrm>
            <a:off x="6691910" y="1659245"/>
            <a:ext cx="998094" cy="369332"/>
          </a:xfrm>
          <a:prstGeom prst="rect">
            <a:avLst/>
          </a:prstGeom>
          <a:noFill/>
        </p:spPr>
        <p:txBody>
          <a:bodyPr wrap="none" rtlCol="0">
            <a:spAutoFit/>
          </a:bodyPr>
          <a:lstStyle/>
          <a:p>
            <a:r>
              <a:rPr lang="en-US" dirty="0" smtClean="0">
                <a:solidFill>
                  <a:srgbClr val="FF0000"/>
                </a:solidFill>
              </a:rPr>
              <a:t>diverged</a:t>
            </a:r>
            <a:endParaRPr lang="en-US" dirty="0">
              <a:solidFill>
                <a:srgbClr val="FF0000"/>
              </a:solidFill>
            </a:endParaRPr>
          </a:p>
        </p:txBody>
      </p:sp>
      <p:sp>
        <p:nvSpPr>
          <p:cNvPr id="37" name="TextBox 36"/>
          <p:cNvSpPr txBox="1"/>
          <p:nvPr/>
        </p:nvSpPr>
        <p:spPr>
          <a:xfrm>
            <a:off x="7523205" y="2086365"/>
            <a:ext cx="998094" cy="369332"/>
          </a:xfrm>
          <a:prstGeom prst="rect">
            <a:avLst/>
          </a:prstGeom>
          <a:noFill/>
        </p:spPr>
        <p:txBody>
          <a:bodyPr wrap="none" rtlCol="0">
            <a:spAutoFit/>
          </a:bodyPr>
          <a:lstStyle/>
          <a:p>
            <a:r>
              <a:rPr lang="en-US" dirty="0" smtClean="0">
                <a:solidFill>
                  <a:srgbClr val="FF0000"/>
                </a:solidFill>
              </a:rPr>
              <a:t>diverged</a:t>
            </a:r>
            <a:endParaRPr lang="en-US" dirty="0">
              <a:solidFill>
                <a:srgbClr val="FF0000"/>
              </a:solidFill>
            </a:endParaRPr>
          </a:p>
        </p:txBody>
      </p:sp>
      <p:sp>
        <p:nvSpPr>
          <p:cNvPr id="38" name="TextBox 37"/>
          <p:cNvSpPr txBox="1"/>
          <p:nvPr/>
        </p:nvSpPr>
        <p:spPr>
          <a:xfrm>
            <a:off x="8503521" y="2678486"/>
            <a:ext cx="1159035" cy="369332"/>
          </a:xfrm>
          <a:prstGeom prst="rect">
            <a:avLst/>
          </a:prstGeom>
          <a:noFill/>
        </p:spPr>
        <p:txBody>
          <a:bodyPr wrap="none" rtlCol="0">
            <a:spAutoFit/>
          </a:bodyPr>
          <a:lstStyle/>
          <a:p>
            <a:r>
              <a:rPr lang="en-US" b="1" dirty="0" smtClean="0">
                <a:solidFill>
                  <a:srgbClr val="00FF00"/>
                </a:solidFill>
              </a:rPr>
              <a:t>converged</a:t>
            </a:r>
            <a:endParaRPr lang="en-US" b="1" dirty="0">
              <a:solidFill>
                <a:srgbClr val="00FF00"/>
              </a:solidFill>
            </a:endParaRPr>
          </a:p>
        </p:txBody>
      </p:sp>
      <p:sp>
        <p:nvSpPr>
          <p:cNvPr id="40" name="Rounded Rectangle 39">
            <a:extLst>
              <a:ext uri="{FF2B5EF4-FFF2-40B4-BE49-F238E27FC236}">
                <a16:creationId xmlns:a16="http://schemas.microsoft.com/office/drawing/2014/main" id="{8ED978DE-A4CE-F143-A5C2-D75928921A95}"/>
              </a:ext>
            </a:extLst>
          </p:cNvPr>
          <p:cNvSpPr/>
          <p:nvPr/>
        </p:nvSpPr>
        <p:spPr>
          <a:xfrm>
            <a:off x="10005856" y="180431"/>
            <a:ext cx="1952557" cy="652508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67010D0F-1F0D-CD4A-A251-8A188AE11E52}"/>
              </a:ext>
            </a:extLst>
          </p:cNvPr>
          <p:cNvSpPr txBox="1"/>
          <p:nvPr/>
        </p:nvSpPr>
        <p:spPr>
          <a:xfrm>
            <a:off x="10121015" y="1633593"/>
            <a:ext cx="1649807" cy="1200329"/>
          </a:xfrm>
          <a:prstGeom prst="rect">
            <a:avLst/>
          </a:prstGeom>
          <a:noFill/>
        </p:spPr>
        <p:txBody>
          <a:bodyPr wrap="square" rtlCol="0">
            <a:spAutoFit/>
          </a:bodyPr>
          <a:lstStyle/>
          <a:p>
            <a:pPr algn="ctr"/>
            <a:r>
              <a:rPr lang="en-US" dirty="0" smtClean="0"/>
              <a:t>Vortex properties using </a:t>
            </a:r>
            <a:r>
              <a:rPr lang="en-US" dirty="0"/>
              <a:t>G</a:t>
            </a:r>
            <a:r>
              <a:rPr lang="en-US" dirty="0" smtClean="0"/>
              <a:t>aussian fitting. </a:t>
            </a:r>
            <a:endParaRPr lang="en-US"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7010D0F-1F0D-CD4A-A251-8A188AE11E52}"/>
                  </a:ext>
                </a:extLst>
              </p:cNvPr>
              <p:cNvSpPr txBox="1"/>
              <p:nvPr/>
            </p:nvSpPr>
            <p:spPr>
              <a:xfrm>
                <a:off x="10241025" y="3165428"/>
                <a:ext cx="1529252" cy="1470980"/>
              </a:xfrm>
              <a:prstGeom prst="rect">
                <a:avLst/>
              </a:prstGeom>
              <a:noFill/>
            </p:spPr>
            <p:txBody>
              <a:bodyPr wrap="square" rtlCol="0">
                <a:spAutoFit/>
              </a:bodyPr>
              <a:lstStyle/>
              <a:p>
                <a:pPr algn="ctr"/>
                <a14:m>
                  <m:oMath xmlns:m="http://schemas.openxmlformats.org/officeDocument/2006/math">
                    <m:r>
                      <m:rPr>
                        <m:sty m:val="p"/>
                      </m:rPr>
                      <a:rPr lang="en-US" b="0" i="0" dirty="0" smtClean="0">
                        <a:latin typeface="Cambria Math" panose="02040503050406030204" pitchFamily="18" charset="0"/>
                      </a:rPr>
                      <m:t>Γ</m:t>
                    </m:r>
                    <m:r>
                      <a:rPr lang="en-US" b="0" i="1" dirty="0" smtClean="0">
                        <a:latin typeface="Cambria Math" panose="02040503050406030204" pitchFamily="18" charset="0"/>
                      </a:rPr>
                      <m:t>=0.65 </m:t>
                    </m:r>
                  </m:oMath>
                </a14:m>
                <a:r>
                  <a:rPr lang="en-US" dirty="0" smtClean="0"/>
                  <a:t>, </a:t>
                </a:r>
                <a14:m>
                  <m:oMath xmlns:m="http://schemas.openxmlformats.org/officeDocument/2006/math">
                    <m:r>
                      <a:rPr lang="en-US" i="1" dirty="0" smtClean="0">
                        <a:latin typeface="Cambria Math" panose="02040503050406030204" pitchFamily="18" charset="0"/>
                      </a:rPr>
                      <m:t>𝑅</m:t>
                    </m:r>
                    <m:r>
                      <a:rPr lang="en-US" b="0" i="1" dirty="0" smtClean="0">
                        <a:latin typeface="Cambria Math" panose="02040503050406030204" pitchFamily="18" charset="0"/>
                      </a:rPr>
                      <m:t>=0.18</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𝐶</m:t>
                        </m:r>
                      </m:sub>
                    </m:sSub>
                    <m:r>
                      <a:rPr lang="en-US" b="0" i="1" smtClean="0">
                        <a:latin typeface="Cambria Math" panose="02040503050406030204" pitchFamily="18" charset="0"/>
                      </a:rPr>
                      <m:t>=0.016</m:t>
                    </m:r>
                  </m:oMath>
                </a14:m>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𝐶</m:t>
                        </m:r>
                      </m:sub>
                    </m:sSub>
                    <m:r>
                      <a:rPr lang="en-US" b="0" i="1" smtClean="0">
                        <a:latin typeface="Cambria Math" panose="02040503050406030204" pitchFamily="18" charset="0"/>
                      </a:rPr>
                      <m:t>=−0.032</m:t>
                    </m:r>
                  </m:oMath>
                </a14:m>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oMath>
                </a14:m>
                <a:r>
                  <a:rPr lang="en-US" dirty="0" smtClean="0"/>
                  <a:t>  = -0.031.  </a:t>
                </a:r>
                <a:endParaRPr lang="en-US" dirty="0"/>
              </a:p>
            </p:txBody>
          </p:sp>
        </mc:Choice>
        <mc:Fallback xmlns="">
          <p:sp>
            <p:nvSpPr>
              <p:cNvPr id="42" name="TextBox 41">
                <a:extLst>
                  <a:ext uri="{FF2B5EF4-FFF2-40B4-BE49-F238E27FC236}">
                    <a16:creationId xmlns:a16="http://schemas.microsoft.com/office/drawing/2014/main" id="{67010D0F-1F0D-CD4A-A251-8A188AE11E52}"/>
                  </a:ext>
                </a:extLst>
              </p:cNvPr>
              <p:cNvSpPr txBox="1">
                <a:spLocks noRot="1" noChangeAspect="1" noMove="1" noResize="1" noEditPoints="1" noAdjustHandles="1" noChangeArrowheads="1" noChangeShapeType="1" noTextEdit="1"/>
              </p:cNvSpPr>
              <p:nvPr/>
            </p:nvSpPr>
            <p:spPr>
              <a:xfrm>
                <a:off x="10241025" y="3165428"/>
                <a:ext cx="1529252" cy="1470980"/>
              </a:xfrm>
              <a:prstGeom prst="rect">
                <a:avLst/>
              </a:prstGeom>
              <a:blipFill>
                <a:blip r:embed="rId17"/>
                <a:stretch>
                  <a:fillRect t="-2066" r="-5179" b="-5372"/>
                </a:stretch>
              </a:blipFill>
            </p:spPr>
            <p:txBody>
              <a:bodyPr/>
              <a:lstStyle/>
              <a:p>
                <a:r>
                  <a:rPr lang="en-US">
                    <a:noFill/>
                  </a:rPr>
                  <a:t> </a:t>
                </a:r>
              </a:p>
            </p:txBody>
          </p:sp>
        </mc:Fallback>
      </mc:AlternateContent>
      <p:sp>
        <p:nvSpPr>
          <p:cNvPr id="39" name="Right Arrow 38">
            <a:extLst>
              <a:ext uri="{FF2B5EF4-FFF2-40B4-BE49-F238E27FC236}">
                <a16:creationId xmlns:a16="http://schemas.microsoft.com/office/drawing/2014/main" id="{C93C3FD6-5D6A-654A-A887-ADAF7D0E8B1A}"/>
              </a:ext>
            </a:extLst>
          </p:cNvPr>
          <p:cNvSpPr/>
          <p:nvPr/>
        </p:nvSpPr>
        <p:spPr>
          <a:xfrm>
            <a:off x="9587637" y="3455513"/>
            <a:ext cx="465252" cy="21565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flipV="1">
            <a:off x="5735782" y="3047818"/>
            <a:ext cx="0" cy="1171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6514151" y="3465148"/>
            <a:ext cx="0" cy="1326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378955" y="3947869"/>
            <a:ext cx="27709" cy="15274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573825" y="4749797"/>
            <a:ext cx="0" cy="1171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Content Placeholder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6822" y="6092958"/>
            <a:ext cx="1653633" cy="496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85053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Boundary layer flow PIV dataset </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1690688"/>
            <a:ext cx="5181600" cy="2459235"/>
          </a:xfrm>
        </p:spPr>
      </p:pic>
      <mc:AlternateContent xmlns:mc="http://schemas.openxmlformats.org/markup-compatibility/2006" xmlns:a14="http://schemas.microsoft.com/office/drawing/2010/main">
        <mc:Choice Requires="a14">
          <p:sp>
            <p:nvSpPr>
              <p:cNvPr id="10" name="Content Placeholder 9"/>
              <p:cNvSpPr>
                <a:spLocks noGrp="1"/>
              </p:cNvSpPr>
              <p:nvPr>
                <p:ph sz="half" idx="2"/>
              </p:nvPr>
            </p:nvSpPr>
            <p:spPr/>
            <p:txBody>
              <a:bodyPr/>
              <a:lstStyle/>
              <a:p>
                <a:r>
                  <a:rPr lang="en-US" dirty="0" smtClean="0"/>
                  <a:t>750 frames of non-time resolved PIV. </a:t>
                </a:r>
              </a:p>
              <a:p>
                <a14:m>
                  <m:oMath xmlns:m="http://schemas.openxmlformats.org/officeDocument/2006/math">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𝜃</m:t>
                        </m:r>
                      </m:sub>
                    </m:sSub>
                  </m:oMath>
                </a14:m>
                <a:r>
                  <a:rPr lang="en-US" dirty="0" smtClean="0"/>
                  <a:t> = 1514.28</a:t>
                </a:r>
              </a:p>
              <a:p>
                <a:endParaRPr lang="en-US" sz="1800" dirty="0" smtClean="0"/>
              </a:p>
              <a:p>
                <a:endParaRPr lang="en-US" sz="1800" dirty="0"/>
              </a:p>
              <a:p>
                <a:r>
                  <a:rPr lang="en-US" sz="1800" dirty="0"/>
                  <a:t>Williams, Owen, et al. "The effect of stable thermal stratification on turbulent boundary layer statistics." (2017).</a:t>
                </a:r>
              </a:p>
              <a:p>
                <a:endParaRPr lang="en-US" sz="1800" dirty="0" smtClean="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blipFill>
                <a:blip r:embed="rId4"/>
                <a:stretch>
                  <a:fillRect l="-2118" t="-2241" r="-2824"/>
                </a:stretch>
              </a:blipFill>
            </p:spPr>
            <p:txBody>
              <a:bodyPr/>
              <a:lstStyle/>
              <a:p>
                <a:r>
                  <a:rPr lang="en-US">
                    <a:noFill/>
                  </a:rPr>
                  <a:t> </a:t>
                </a:r>
              </a:p>
            </p:txBody>
          </p:sp>
        </mc:Fallback>
      </mc:AlternateContent>
      <p:pic>
        <p:nvPicPr>
          <p:cNvPr id="9" name="Content Placeholder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001294"/>
            <a:ext cx="5502442" cy="2546844"/>
          </a:xfrm>
          <a:prstGeom prst="rect">
            <a:avLst/>
          </a:prstGeom>
        </p:spPr>
      </p:pic>
    </p:spTree>
    <p:extLst>
      <p:ext uri="{BB962C8B-B14F-4D97-AF65-F5344CB8AC3E}">
        <p14:creationId xmlns:p14="http://schemas.microsoft.com/office/powerpoint/2010/main" val="16683176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0" dirty="0" smtClean="0"/>
                  <a:t>Identifying vortex candidates :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2</m:t>
                        </m:r>
                      </m:sub>
                    </m:sSub>
                  </m:oMath>
                </a14:m>
                <a:r>
                  <a:rPr lang="en-US" dirty="0" smtClean="0"/>
                  <a:t> fields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6884" y="2167366"/>
            <a:ext cx="5832000" cy="2678814"/>
          </a:xfrm>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4300" y="5575845"/>
            <a:ext cx="2949167" cy="8862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0327" y="2167366"/>
            <a:ext cx="5902541" cy="2768619"/>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2427309" y="5322858"/>
                <a:ext cx="443070" cy="369332"/>
              </a:xfrm>
              <a:prstGeom prst="rect">
                <a:avLst/>
              </a:prstGeom>
              <a:noFill/>
              <a:ln w="127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2</m:t>
                          </m:r>
                        </m:sub>
                      </m:sSub>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2427309" y="5322858"/>
                <a:ext cx="443070" cy="369332"/>
              </a:xfrm>
              <a:prstGeom prst="rect">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8877274" y="5277726"/>
                <a:ext cx="1069845" cy="492379"/>
              </a:xfrm>
              <a:prstGeom prst="rect">
                <a:avLst/>
              </a:prstGeom>
              <a:noFill/>
              <a:ln w="6350">
                <a:solidFill>
                  <a:schemeClr val="tx1"/>
                </a:solidFill>
              </a:ln>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2</m:t>
                        </m:r>
                      </m:sub>
                    </m:sSub>
                  </m:oMath>
                </a14:m>
                <a:r>
                  <a:rPr lang="en-US" dirty="0" smtClean="0"/>
                  <a:t>&lt;</a:t>
                </a:r>
                <a14:m>
                  <m:oMath xmlns:m="http://schemas.openxmlformats.org/officeDocument/2006/math">
                    <m:f>
                      <m:fPr>
                        <m:ctrlPr>
                          <a:rPr lang="en-US" b="1" i="1" dirty="0" smtClean="0">
                            <a:latin typeface="Cambria Math" panose="02040503050406030204" pitchFamily="18" charset="0"/>
                          </a:rPr>
                        </m:ctrlPr>
                      </m:fPr>
                      <m:num>
                        <m:r>
                          <a:rPr lang="en-US" b="1" i="1" dirty="0" smtClean="0">
                            <a:latin typeface="Cambria Math" panose="02040503050406030204" pitchFamily="18" charset="0"/>
                          </a:rPr>
                          <m:t>𝟐</m:t>
                        </m:r>
                      </m:num>
                      <m:den>
                        <m:r>
                          <a:rPr lang="en-US" b="1" i="1" dirty="0" smtClean="0">
                            <a:latin typeface="Cambria Math" panose="02040503050406030204" pitchFamily="18" charset="0"/>
                          </a:rPr>
                          <m:t>𝝅</m:t>
                        </m:r>
                      </m:den>
                    </m:f>
                  </m:oMath>
                </a14:m>
                <a:r>
                  <a:rPr lang="en-US" dirty="0" smtClean="0"/>
                  <a:t> </a:t>
                </a:r>
                <a:r>
                  <a:rPr lang="en-US" dirty="0" smtClean="0">
                    <a:sym typeface="Wingdings" panose="05000000000000000000" pitchFamily="2" charset="2"/>
                  </a:rPr>
                  <a:t> 0</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8877274" y="5277726"/>
                <a:ext cx="1069845" cy="492379"/>
              </a:xfrm>
              <a:prstGeom prst="rect">
                <a:avLst/>
              </a:prstGeom>
              <a:blipFill>
                <a:blip r:embed="rId8"/>
                <a:stretch>
                  <a:fillRect r="-3390" b="-6098"/>
                </a:stretch>
              </a:blipFill>
              <a:ln w="63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4150457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1924554"/>
            <a:ext cx="4163006" cy="4124901"/>
          </a:xfrm>
        </p:spPr>
      </p:pic>
      <p:sp>
        <p:nvSpPr>
          <p:cNvPr id="2" name="Title 1"/>
          <p:cNvSpPr>
            <a:spLocks noGrp="1"/>
          </p:cNvSpPr>
          <p:nvPr>
            <p:ph type="title"/>
          </p:nvPr>
        </p:nvSpPr>
        <p:spPr/>
        <p:txBody>
          <a:bodyPr/>
          <a:lstStyle/>
          <a:p>
            <a:r>
              <a:rPr lang="en-US" dirty="0" smtClean="0"/>
              <a:t>Corrections to bounding boxes of vortex candidates. </a:t>
            </a:r>
            <a:endParaRPr lang="en-US" dirty="0"/>
          </a:p>
        </p:txBody>
      </p:sp>
      <p:sp>
        <p:nvSpPr>
          <p:cNvPr id="8" name="TextBox 7"/>
          <p:cNvSpPr txBox="1"/>
          <p:nvPr/>
        </p:nvSpPr>
        <p:spPr>
          <a:xfrm>
            <a:off x="1698913" y="6335295"/>
            <a:ext cx="1897379" cy="369332"/>
          </a:xfrm>
          <a:prstGeom prst="rect">
            <a:avLst/>
          </a:prstGeom>
          <a:noFill/>
        </p:spPr>
        <p:txBody>
          <a:bodyPr wrap="none" rtlCol="0">
            <a:spAutoFit/>
          </a:bodyPr>
          <a:lstStyle/>
          <a:p>
            <a:r>
              <a:rPr lang="en-US" dirty="0" smtClean="0"/>
              <a:t>Divergence of PDF</a:t>
            </a:r>
            <a:endParaRPr lang="en-US" dirty="0"/>
          </a:p>
        </p:txBody>
      </p:sp>
      <p:sp>
        <p:nvSpPr>
          <p:cNvPr id="9" name="TextBox 8"/>
          <p:cNvSpPr txBox="1"/>
          <p:nvPr/>
        </p:nvSpPr>
        <p:spPr>
          <a:xfrm>
            <a:off x="7654618" y="6335295"/>
            <a:ext cx="2216761" cy="369332"/>
          </a:xfrm>
          <a:prstGeom prst="rect">
            <a:avLst/>
          </a:prstGeom>
          <a:noFill/>
        </p:spPr>
        <p:txBody>
          <a:bodyPr wrap="none" rtlCol="0">
            <a:spAutoFit/>
          </a:bodyPr>
          <a:lstStyle/>
          <a:p>
            <a:r>
              <a:rPr lang="en-US" dirty="0" smtClean="0"/>
              <a:t>Multiple peaks in PDF</a:t>
            </a:r>
            <a:endParaRPr lang="en-US" dirty="0"/>
          </a:p>
        </p:txBody>
      </p:sp>
      <p:pic>
        <p:nvPicPr>
          <p:cNvPr id="4" name="Content Placeholder 3"/>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19602" y="1953133"/>
            <a:ext cx="4086795" cy="4096322"/>
          </a:xfrm>
        </p:spPr>
      </p:pic>
      <p:sp>
        <p:nvSpPr>
          <p:cNvPr id="12" name="TextBox 11"/>
          <p:cNvSpPr txBox="1"/>
          <p:nvPr/>
        </p:nvSpPr>
        <p:spPr>
          <a:xfrm>
            <a:off x="3594209" y="2188776"/>
            <a:ext cx="2266195" cy="923330"/>
          </a:xfrm>
          <a:prstGeom prst="rect">
            <a:avLst/>
          </a:prstGeom>
          <a:noFill/>
        </p:spPr>
        <p:txBody>
          <a:bodyPr wrap="square" rtlCol="0">
            <a:spAutoFit/>
          </a:bodyPr>
          <a:lstStyle/>
          <a:p>
            <a:r>
              <a:rPr lang="en-US" dirty="0" smtClean="0"/>
              <a:t>How to rectify: </a:t>
            </a:r>
          </a:p>
          <a:p>
            <a:r>
              <a:rPr lang="en-US" dirty="0" smtClean="0"/>
              <a:t>Increase the size of bounding box.</a:t>
            </a:r>
            <a:endParaRPr lang="en-US" dirty="0"/>
          </a:p>
        </p:txBody>
      </p:sp>
      <p:sp>
        <p:nvSpPr>
          <p:cNvPr id="13" name="TextBox 12"/>
          <p:cNvSpPr txBox="1"/>
          <p:nvPr/>
        </p:nvSpPr>
        <p:spPr>
          <a:xfrm>
            <a:off x="9399400" y="2188776"/>
            <a:ext cx="2266195" cy="923330"/>
          </a:xfrm>
          <a:prstGeom prst="rect">
            <a:avLst/>
          </a:prstGeom>
          <a:noFill/>
        </p:spPr>
        <p:txBody>
          <a:bodyPr wrap="square" rtlCol="0">
            <a:spAutoFit/>
          </a:bodyPr>
          <a:lstStyle/>
          <a:p>
            <a:r>
              <a:rPr lang="en-US" dirty="0" smtClean="0"/>
              <a:t>How to rectify: </a:t>
            </a:r>
          </a:p>
          <a:p>
            <a:r>
              <a:rPr lang="en-US" dirty="0" smtClean="0"/>
              <a:t>Consider the tallest peak.</a:t>
            </a:r>
            <a:endParaRPr lang="en-US" dirty="0"/>
          </a:p>
        </p:txBody>
      </p:sp>
      <p:sp>
        <p:nvSpPr>
          <p:cNvPr id="3" name="Oval 2"/>
          <p:cNvSpPr/>
          <p:nvPr/>
        </p:nvSpPr>
        <p:spPr>
          <a:xfrm>
            <a:off x="1943824" y="2569181"/>
            <a:ext cx="999893" cy="1085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40363" y="2188776"/>
            <a:ext cx="999893" cy="1085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99507" y="3500152"/>
            <a:ext cx="999893" cy="1085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861070" y="2637383"/>
            <a:ext cx="999893" cy="1085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281920" y="4231878"/>
            <a:ext cx="999893" cy="1085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3249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BEB6595-B7EF-B441-8A18-4F56A928A068}"/>
              </a:ext>
            </a:extLst>
          </p:cNvPr>
          <p:cNvSpPr/>
          <p:nvPr/>
        </p:nvSpPr>
        <p:spPr>
          <a:xfrm>
            <a:off x="188576" y="180431"/>
            <a:ext cx="4753237" cy="652508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0" name="Rectangle 19"/>
          <p:cNvSpPr/>
          <p:nvPr/>
        </p:nvSpPr>
        <p:spPr>
          <a:xfrm>
            <a:off x="2094860" y="6225450"/>
            <a:ext cx="1319244" cy="3180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4" name="Rounded Rectangle 3">
            <a:extLst>
              <a:ext uri="{FF2B5EF4-FFF2-40B4-BE49-F238E27FC236}">
                <a16:creationId xmlns:a16="http://schemas.microsoft.com/office/drawing/2014/main" id="{8ED978DE-A4CE-F143-A5C2-D75928921A95}"/>
              </a:ext>
            </a:extLst>
          </p:cNvPr>
          <p:cNvSpPr/>
          <p:nvPr/>
        </p:nvSpPr>
        <p:spPr>
          <a:xfrm>
            <a:off x="5320388" y="180431"/>
            <a:ext cx="4535777" cy="652508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806C0CD-CA64-4149-8578-BEA1AB9AF412}"/>
              </a:ext>
            </a:extLst>
          </p:cNvPr>
          <p:cNvSpPr txBox="1"/>
          <p:nvPr/>
        </p:nvSpPr>
        <p:spPr>
          <a:xfrm>
            <a:off x="1441690" y="383152"/>
            <a:ext cx="3098864" cy="369332"/>
          </a:xfrm>
          <a:prstGeom prst="rect">
            <a:avLst/>
          </a:prstGeom>
          <a:noFill/>
        </p:spPr>
        <p:txBody>
          <a:bodyPr wrap="square" rtlCol="0">
            <a:spAutoFit/>
          </a:bodyPr>
          <a:lstStyle/>
          <a:p>
            <a:r>
              <a:rPr lang="en-US" dirty="0"/>
              <a:t>Candidate identification</a:t>
            </a:r>
          </a:p>
        </p:txBody>
      </p:sp>
      <p:sp>
        <p:nvSpPr>
          <p:cNvPr id="8" name="Right Arrow 7">
            <a:extLst>
              <a:ext uri="{FF2B5EF4-FFF2-40B4-BE49-F238E27FC236}">
                <a16:creationId xmlns:a16="http://schemas.microsoft.com/office/drawing/2014/main" id="{C93C3FD6-5D6A-654A-A887-ADAF7D0E8B1A}"/>
              </a:ext>
            </a:extLst>
          </p:cNvPr>
          <p:cNvSpPr/>
          <p:nvPr/>
        </p:nvSpPr>
        <p:spPr>
          <a:xfrm rot="5400000">
            <a:off x="1427108" y="3014030"/>
            <a:ext cx="417837" cy="186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A5DC3825-5000-EA42-9FB7-552C401FFD2A}"/>
              </a:ext>
            </a:extLst>
          </p:cNvPr>
          <p:cNvSpPr/>
          <p:nvPr/>
        </p:nvSpPr>
        <p:spPr>
          <a:xfrm>
            <a:off x="3965737" y="5475273"/>
            <a:ext cx="449116" cy="222006"/>
          </a:xfrm>
          <a:prstGeom prst="rightArrow">
            <a:avLst/>
          </a:prstGeom>
          <a:solidFill>
            <a:srgbClr val="FF0000">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7010D0F-1F0D-CD4A-A251-8A188AE11E52}"/>
              </a:ext>
            </a:extLst>
          </p:cNvPr>
          <p:cNvSpPr txBox="1"/>
          <p:nvPr/>
        </p:nvSpPr>
        <p:spPr>
          <a:xfrm>
            <a:off x="6345784" y="362288"/>
            <a:ext cx="2845740" cy="646331"/>
          </a:xfrm>
          <a:prstGeom prst="rect">
            <a:avLst/>
          </a:prstGeom>
          <a:noFill/>
        </p:spPr>
        <p:txBody>
          <a:bodyPr wrap="square" rtlCol="0">
            <a:spAutoFit/>
          </a:bodyPr>
          <a:lstStyle/>
          <a:p>
            <a:pPr algn="ctr"/>
            <a:r>
              <a:rPr lang="en-US" dirty="0"/>
              <a:t>MCMC, PDF interpretation and iterative </a:t>
            </a:r>
            <a:r>
              <a:rPr lang="en-US" dirty="0" smtClean="0"/>
              <a:t>windowing. </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43" y="820280"/>
            <a:ext cx="3084733" cy="168696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593" y="1201376"/>
            <a:ext cx="2855675" cy="1561698"/>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0668" y="1633593"/>
            <a:ext cx="2902758" cy="1587446"/>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16" y="3455513"/>
            <a:ext cx="3553415" cy="1943273"/>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087" y="3846875"/>
            <a:ext cx="3354153" cy="1834303"/>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7676" y="4219079"/>
            <a:ext cx="3401558" cy="1860227"/>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2222399" y="6181553"/>
                <a:ext cx="1231354" cy="369332"/>
              </a:xfrm>
              <a:prstGeom prst="rect">
                <a:avLst/>
              </a:prstGeom>
            </p:spPr>
            <p:txBody>
              <a:bodyPr wrap="square">
                <a:spAutoFit/>
              </a:bodyP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2</m:t>
                        </m:r>
                      </m:sub>
                    </m:sSub>
                  </m:oMath>
                </a14:m>
                <a:r>
                  <a:rPr lang="en-US" dirty="0" smtClean="0">
                    <a:solidFill>
                      <a:schemeClr val="tx1"/>
                    </a:solidFill>
                  </a:rPr>
                  <a:t> fields</a:t>
                </a:r>
                <a:endParaRPr lang="en-US"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2222399" y="6181553"/>
                <a:ext cx="1231354" cy="369332"/>
              </a:xfrm>
              <a:prstGeom prst="rect">
                <a:avLst/>
              </a:prstGeom>
              <a:blipFill>
                <a:blip r:embed="rId9"/>
                <a:stretch>
                  <a:fillRect t="-8197" b="-24590"/>
                </a:stretch>
              </a:blipFill>
            </p:spPr>
            <p:txBody>
              <a:bodyPr/>
              <a:lstStyle/>
              <a:p>
                <a:r>
                  <a:rPr lang="en-US">
                    <a:noFill/>
                  </a:rPr>
                  <a:t> </a:t>
                </a:r>
              </a:p>
            </p:txBody>
          </p:sp>
        </mc:Fallback>
      </mc:AlternateContent>
      <p:sp>
        <p:nvSpPr>
          <p:cNvPr id="21" name="Rectangle 20"/>
          <p:cNvSpPr/>
          <p:nvPr/>
        </p:nvSpPr>
        <p:spPr>
          <a:xfrm>
            <a:off x="4178000" y="5267692"/>
            <a:ext cx="439942" cy="247787"/>
          </a:xfrm>
          <a:prstGeom prst="rect">
            <a:avLst/>
          </a:prstGeom>
          <a:noFill/>
          <a:ln w="762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93C3FD6-5D6A-654A-A887-ADAF7D0E8B1A}"/>
              </a:ext>
            </a:extLst>
          </p:cNvPr>
          <p:cNvSpPr/>
          <p:nvPr/>
        </p:nvSpPr>
        <p:spPr>
          <a:xfrm rot="20208088">
            <a:off x="4508038" y="4731167"/>
            <a:ext cx="798801" cy="205710"/>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20451" y="4095388"/>
            <a:ext cx="811605" cy="491410"/>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2404" y="4270100"/>
            <a:ext cx="962015" cy="605428"/>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97958" y="4636408"/>
            <a:ext cx="1341669" cy="887290"/>
          </a:xfrm>
          <a:prstGeom prst="rect">
            <a:avLst/>
          </a:prstGeom>
        </p:spPr>
      </p:pic>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43749" y="5109007"/>
            <a:ext cx="1769630" cy="1173544"/>
          </a:xfrm>
          <a:prstGeom prst="rect">
            <a:avLst/>
          </a:prstGeom>
        </p:spPr>
      </p:pic>
      <p:pic>
        <p:nvPicPr>
          <p:cNvPr id="27" name="Picture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5137" y="1103667"/>
            <a:ext cx="1883818" cy="1837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36283" y="1668347"/>
            <a:ext cx="1666705" cy="1625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Picture 2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03005" y="2077404"/>
            <a:ext cx="1670820" cy="1629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Picture 2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38415" y="2610178"/>
            <a:ext cx="2001119" cy="1996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TextBox 30"/>
          <p:cNvSpPr txBox="1"/>
          <p:nvPr/>
        </p:nvSpPr>
        <p:spPr>
          <a:xfrm>
            <a:off x="5295183" y="3719232"/>
            <a:ext cx="1274964" cy="369332"/>
          </a:xfrm>
          <a:prstGeom prst="rect">
            <a:avLst/>
          </a:prstGeom>
          <a:noFill/>
        </p:spPr>
        <p:txBody>
          <a:bodyPr wrap="none" rtlCol="0">
            <a:spAutoFit/>
          </a:bodyPr>
          <a:lstStyle/>
          <a:p>
            <a:r>
              <a:rPr lang="en-US" dirty="0" smtClean="0">
                <a:solidFill>
                  <a:schemeClr val="bg1"/>
                </a:solidFill>
              </a:rPr>
              <a:t>Iteration #1</a:t>
            </a:r>
            <a:endParaRPr lang="en-US" dirty="0">
              <a:solidFill>
                <a:schemeClr val="bg1"/>
              </a:solidFill>
            </a:endParaRPr>
          </a:p>
        </p:txBody>
      </p:sp>
      <p:sp>
        <p:nvSpPr>
          <p:cNvPr id="32" name="TextBox 31"/>
          <p:cNvSpPr txBox="1"/>
          <p:nvPr/>
        </p:nvSpPr>
        <p:spPr>
          <a:xfrm>
            <a:off x="5861114" y="4778291"/>
            <a:ext cx="1274964" cy="369332"/>
          </a:xfrm>
          <a:prstGeom prst="rect">
            <a:avLst/>
          </a:prstGeom>
          <a:noFill/>
        </p:spPr>
        <p:txBody>
          <a:bodyPr wrap="none" rtlCol="0">
            <a:spAutoFit/>
          </a:bodyPr>
          <a:lstStyle/>
          <a:p>
            <a:r>
              <a:rPr lang="en-US" dirty="0" smtClean="0">
                <a:solidFill>
                  <a:schemeClr val="bg1"/>
                </a:solidFill>
              </a:rPr>
              <a:t>Iteration #2</a:t>
            </a:r>
            <a:endParaRPr lang="en-US" dirty="0">
              <a:solidFill>
                <a:schemeClr val="bg1"/>
              </a:solidFill>
            </a:endParaRPr>
          </a:p>
        </p:txBody>
      </p:sp>
      <p:sp>
        <p:nvSpPr>
          <p:cNvPr id="33" name="TextBox 32"/>
          <p:cNvSpPr txBox="1"/>
          <p:nvPr/>
        </p:nvSpPr>
        <p:spPr>
          <a:xfrm>
            <a:off x="6528030" y="5432490"/>
            <a:ext cx="1274964" cy="369332"/>
          </a:xfrm>
          <a:prstGeom prst="rect">
            <a:avLst/>
          </a:prstGeom>
          <a:noFill/>
        </p:spPr>
        <p:txBody>
          <a:bodyPr wrap="none" rtlCol="0">
            <a:spAutoFit/>
          </a:bodyPr>
          <a:lstStyle/>
          <a:p>
            <a:r>
              <a:rPr lang="en-US" dirty="0" smtClean="0">
                <a:solidFill>
                  <a:schemeClr val="bg1"/>
                </a:solidFill>
              </a:rPr>
              <a:t>Iteration #3</a:t>
            </a:r>
            <a:endParaRPr lang="en-US" dirty="0">
              <a:solidFill>
                <a:schemeClr val="bg1"/>
              </a:solidFill>
            </a:endParaRPr>
          </a:p>
        </p:txBody>
      </p:sp>
      <p:sp>
        <p:nvSpPr>
          <p:cNvPr id="34" name="TextBox 33"/>
          <p:cNvSpPr txBox="1"/>
          <p:nvPr/>
        </p:nvSpPr>
        <p:spPr>
          <a:xfrm>
            <a:off x="7437399" y="6237911"/>
            <a:ext cx="1301575" cy="369332"/>
          </a:xfrm>
          <a:prstGeom prst="rect">
            <a:avLst/>
          </a:prstGeom>
          <a:noFill/>
        </p:spPr>
        <p:txBody>
          <a:bodyPr wrap="none" rtlCol="0">
            <a:spAutoFit/>
          </a:bodyPr>
          <a:lstStyle/>
          <a:p>
            <a:r>
              <a:rPr lang="en-US" b="1" dirty="0" smtClean="0">
                <a:solidFill>
                  <a:srgbClr val="002060"/>
                </a:solidFill>
              </a:rPr>
              <a:t>Iteration #n</a:t>
            </a:r>
            <a:endParaRPr lang="en-US" b="1" dirty="0">
              <a:solidFill>
                <a:srgbClr val="002060"/>
              </a:solidFill>
            </a:endParaRPr>
          </a:p>
        </p:txBody>
      </p:sp>
      <p:sp>
        <p:nvSpPr>
          <p:cNvPr id="35" name="TextBox 34"/>
          <p:cNvSpPr txBox="1"/>
          <p:nvPr/>
        </p:nvSpPr>
        <p:spPr>
          <a:xfrm>
            <a:off x="6332450" y="1201482"/>
            <a:ext cx="998094" cy="369332"/>
          </a:xfrm>
          <a:prstGeom prst="rect">
            <a:avLst/>
          </a:prstGeom>
          <a:noFill/>
        </p:spPr>
        <p:txBody>
          <a:bodyPr wrap="none" rtlCol="0">
            <a:spAutoFit/>
          </a:bodyPr>
          <a:lstStyle/>
          <a:p>
            <a:r>
              <a:rPr lang="en-US" dirty="0" smtClean="0">
                <a:solidFill>
                  <a:srgbClr val="FF0000"/>
                </a:solidFill>
              </a:rPr>
              <a:t>diverged</a:t>
            </a:r>
            <a:endParaRPr lang="en-US" dirty="0">
              <a:solidFill>
                <a:srgbClr val="FF0000"/>
              </a:solidFill>
            </a:endParaRPr>
          </a:p>
        </p:txBody>
      </p:sp>
      <p:sp>
        <p:nvSpPr>
          <p:cNvPr id="36" name="TextBox 35"/>
          <p:cNvSpPr txBox="1"/>
          <p:nvPr/>
        </p:nvSpPr>
        <p:spPr>
          <a:xfrm>
            <a:off x="6691910" y="1659245"/>
            <a:ext cx="998094" cy="369332"/>
          </a:xfrm>
          <a:prstGeom prst="rect">
            <a:avLst/>
          </a:prstGeom>
          <a:noFill/>
        </p:spPr>
        <p:txBody>
          <a:bodyPr wrap="none" rtlCol="0">
            <a:spAutoFit/>
          </a:bodyPr>
          <a:lstStyle/>
          <a:p>
            <a:r>
              <a:rPr lang="en-US" dirty="0" smtClean="0">
                <a:solidFill>
                  <a:srgbClr val="FF0000"/>
                </a:solidFill>
              </a:rPr>
              <a:t>diverged</a:t>
            </a:r>
            <a:endParaRPr lang="en-US" dirty="0">
              <a:solidFill>
                <a:srgbClr val="FF0000"/>
              </a:solidFill>
            </a:endParaRPr>
          </a:p>
        </p:txBody>
      </p:sp>
      <p:sp>
        <p:nvSpPr>
          <p:cNvPr id="37" name="TextBox 36"/>
          <p:cNvSpPr txBox="1"/>
          <p:nvPr/>
        </p:nvSpPr>
        <p:spPr>
          <a:xfrm>
            <a:off x="7523205" y="2086365"/>
            <a:ext cx="998094" cy="369332"/>
          </a:xfrm>
          <a:prstGeom prst="rect">
            <a:avLst/>
          </a:prstGeom>
          <a:noFill/>
        </p:spPr>
        <p:txBody>
          <a:bodyPr wrap="none" rtlCol="0">
            <a:spAutoFit/>
          </a:bodyPr>
          <a:lstStyle/>
          <a:p>
            <a:r>
              <a:rPr lang="en-US" dirty="0" smtClean="0">
                <a:solidFill>
                  <a:srgbClr val="FF0000"/>
                </a:solidFill>
              </a:rPr>
              <a:t>diverged</a:t>
            </a:r>
            <a:endParaRPr lang="en-US" dirty="0">
              <a:solidFill>
                <a:srgbClr val="FF0000"/>
              </a:solidFill>
            </a:endParaRPr>
          </a:p>
        </p:txBody>
      </p:sp>
      <p:sp>
        <p:nvSpPr>
          <p:cNvPr id="38" name="TextBox 37"/>
          <p:cNvSpPr txBox="1"/>
          <p:nvPr/>
        </p:nvSpPr>
        <p:spPr>
          <a:xfrm>
            <a:off x="8503521" y="2678486"/>
            <a:ext cx="1159035" cy="369332"/>
          </a:xfrm>
          <a:prstGeom prst="rect">
            <a:avLst/>
          </a:prstGeom>
          <a:noFill/>
        </p:spPr>
        <p:txBody>
          <a:bodyPr wrap="none" rtlCol="0">
            <a:spAutoFit/>
          </a:bodyPr>
          <a:lstStyle/>
          <a:p>
            <a:r>
              <a:rPr lang="en-US" b="1" dirty="0" smtClean="0">
                <a:solidFill>
                  <a:srgbClr val="00FF00"/>
                </a:solidFill>
              </a:rPr>
              <a:t>converged</a:t>
            </a:r>
            <a:endParaRPr lang="en-US" b="1" dirty="0">
              <a:solidFill>
                <a:srgbClr val="00FF00"/>
              </a:solidFill>
            </a:endParaRPr>
          </a:p>
        </p:txBody>
      </p:sp>
      <p:sp>
        <p:nvSpPr>
          <p:cNvPr id="40" name="Rounded Rectangle 39">
            <a:extLst>
              <a:ext uri="{FF2B5EF4-FFF2-40B4-BE49-F238E27FC236}">
                <a16:creationId xmlns:a16="http://schemas.microsoft.com/office/drawing/2014/main" id="{8ED978DE-A4CE-F143-A5C2-D75928921A95}"/>
              </a:ext>
            </a:extLst>
          </p:cNvPr>
          <p:cNvSpPr/>
          <p:nvPr/>
        </p:nvSpPr>
        <p:spPr>
          <a:xfrm>
            <a:off x="10005856" y="180431"/>
            <a:ext cx="1952557" cy="652508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67010D0F-1F0D-CD4A-A251-8A188AE11E52}"/>
              </a:ext>
            </a:extLst>
          </p:cNvPr>
          <p:cNvSpPr txBox="1"/>
          <p:nvPr/>
        </p:nvSpPr>
        <p:spPr>
          <a:xfrm>
            <a:off x="10121015" y="1633593"/>
            <a:ext cx="1649807" cy="1200329"/>
          </a:xfrm>
          <a:prstGeom prst="rect">
            <a:avLst/>
          </a:prstGeom>
          <a:noFill/>
        </p:spPr>
        <p:txBody>
          <a:bodyPr wrap="square" rtlCol="0">
            <a:spAutoFit/>
          </a:bodyPr>
          <a:lstStyle/>
          <a:p>
            <a:pPr algn="ctr"/>
            <a:r>
              <a:rPr lang="en-US" dirty="0" smtClean="0"/>
              <a:t>Vortex properties using </a:t>
            </a:r>
            <a:r>
              <a:rPr lang="en-US" dirty="0"/>
              <a:t>G</a:t>
            </a:r>
            <a:r>
              <a:rPr lang="en-US" dirty="0" smtClean="0"/>
              <a:t>aussian fitting. </a:t>
            </a:r>
            <a:endParaRPr lang="en-US"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7010D0F-1F0D-CD4A-A251-8A188AE11E52}"/>
                  </a:ext>
                </a:extLst>
              </p:cNvPr>
              <p:cNvSpPr txBox="1"/>
              <p:nvPr/>
            </p:nvSpPr>
            <p:spPr>
              <a:xfrm>
                <a:off x="10241025" y="3165428"/>
                <a:ext cx="1529252" cy="1470980"/>
              </a:xfrm>
              <a:prstGeom prst="rect">
                <a:avLst/>
              </a:prstGeom>
              <a:noFill/>
            </p:spPr>
            <p:txBody>
              <a:bodyPr wrap="square" rtlCol="0">
                <a:spAutoFit/>
              </a:bodyPr>
              <a:lstStyle/>
              <a:p>
                <a:pPr algn="ctr"/>
                <a14:m>
                  <m:oMath xmlns:m="http://schemas.openxmlformats.org/officeDocument/2006/math">
                    <m:r>
                      <m:rPr>
                        <m:sty m:val="p"/>
                      </m:rPr>
                      <a:rPr lang="en-US" b="0" i="0" dirty="0" smtClean="0">
                        <a:latin typeface="Cambria Math" panose="02040503050406030204" pitchFamily="18" charset="0"/>
                      </a:rPr>
                      <m:t>Γ</m:t>
                    </m:r>
                    <m:r>
                      <a:rPr lang="en-US" b="0" i="1" dirty="0" smtClean="0">
                        <a:latin typeface="Cambria Math" panose="02040503050406030204" pitchFamily="18" charset="0"/>
                      </a:rPr>
                      <m:t>=0.65 </m:t>
                    </m:r>
                  </m:oMath>
                </a14:m>
                <a:r>
                  <a:rPr lang="en-US" dirty="0" smtClean="0"/>
                  <a:t>, </a:t>
                </a:r>
                <a14:m>
                  <m:oMath xmlns:m="http://schemas.openxmlformats.org/officeDocument/2006/math">
                    <m:r>
                      <a:rPr lang="en-US" i="1" dirty="0" smtClean="0">
                        <a:latin typeface="Cambria Math" panose="02040503050406030204" pitchFamily="18" charset="0"/>
                      </a:rPr>
                      <m:t>𝑅</m:t>
                    </m:r>
                    <m:r>
                      <a:rPr lang="en-US" b="0" i="1" dirty="0" smtClean="0">
                        <a:latin typeface="Cambria Math" panose="02040503050406030204" pitchFamily="18" charset="0"/>
                      </a:rPr>
                      <m:t>=0.18</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𝐶</m:t>
                        </m:r>
                      </m:sub>
                    </m:sSub>
                    <m:r>
                      <a:rPr lang="en-US" b="0" i="1" smtClean="0">
                        <a:latin typeface="Cambria Math" panose="02040503050406030204" pitchFamily="18" charset="0"/>
                      </a:rPr>
                      <m:t>=0.016</m:t>
                    </m:r>
                  </m:oMath>
                </a14:m>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𝐶</m:t>
                        </m:r>
                      </m:sub>
                    </m:sSub>
                    <m:r>
                      <a:rPr lang="en-US" b="0" i="1" smtClean="0">
                        <a:latin typeface="Cambria Math" panose="02040503050406030204" pitchFamily="18" charset="0"/>
                      </a:rPr>
                      <m:t>=−0.032</m:t>
                    </m:r>
                  </m:oMath>
                </a14:m>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oMath>
                </a14:m>
                <a:r>
                  <a:rPr lang="en-US" dirty="0" smtClean="0"/>
                  <a:t>  = -0.031.  </a:t>
                </a:r>
                <a:endParaRPr lang="en-US" dirty="0"/>
              </a:p>
            </p:txBody>
          </p:sp>
        </mc:Choice>
        <mc:Fallback xmlns="">
          <p:sp>
            <p:nvSpPr>
              <p:cNvPr id="42" name="TextBox 41">
                <a:extLst>
                  <a:ext uri="{FF2B5EF4-FFF2-40B4-BE49-F238E27FC236}">
                    <a16:creationId xmlns:a16="http://schemas.microsoft.com/office/drawing/2014/main" id="{67010D0F-1F0D-CD4A-A251-8A188AE11E52}"/>
                  </a:ext>
                </a:extLst>
              </p:cNvPr>
              <p:cNvSpPr txBox="1">
                <a:spLocks noRot="1" noChangeAspect="1" noMove="1" noResize="1" noEditPoints="1" noAdjustHandles="1" noChangeArrowheads="1" noChangeShapeType="1" noTextEdit="1"/>
              </p:cNvSpPr>
              <p:nvPr/>
            </p:nvSpPr>
            <p:spPr>
              <a:xfrm>
                <a:off x="10241025" y="3165428"/>
                <a:ext cx="1529252" cy="1470980"/>
              </a:xfrm>
              <a:prstGeom prst="rect">
                <a:avLst/>
              </a:prstGeom>
              <a:blipFill>
                <a:blip r:embed="rId17"/>
                <a:stretch>
                  <a:fillRect t="-2066" r="-5179" b="-5372"/>
                </a:stretch>
              </a:blipFill>
            </p:spPr>
            <p:txBody>
              <a:bodyPr/>
              <a:lstStyle/>
              <a:p>
                <a:r>
                  <a:rPr lang="en-US">
                    <a:noFill/>
                  </a:rPr>
                  <a:t> </a:t>
                </a:r>
              </a:p>
            </p:txBody>
          </p:sp>
        </mc:Fallback>
      </mc:AlternateContent>
      <p:sp>
        <p:nvSpPr>
          <p:cNvPr id="39" name="Right Arrow 38">
            <a:extLst>
              <a:ext uri="{FF2B5EF4-FFF2-40B4-BE49-F238E27FC236}">
                <a16:creationId xmlns:a16="http://schemas.microsoft.com/office/drawing/2014/main" id="{C93C3FD6-5D6A-654A-A887-ADAF7D0E8B1A}"/>
              </a:ext>
            </a:extLst>
          </p:cNvPr>
          <p:cNvSpPr/>
          <p:nvPr/>
        </p:nvSpPr>
        <p:spPr>
          <a:xfrm>
            <a:off x="9587637" y="3455513"/>
            <a:ext cx="465252" cy="21565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flipV="1">
            <a:off x="5735782" y="3047818"/>
            <a:ext cx="0" cy="1171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6514151" y="3465148"/>
            <a:ext cx="0" cy="1326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378955" y="3947869"/>
            <a:ext cx="27709" cy="15274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573825" y="4749797"/>
            <a:ext cx="0" cy="1171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Content Placeholder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6822" y="6092958"/>
            <a:ext cx="1653633" cy="496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8177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PIV data.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070" y="1498199"/>
            <a:ext cx="2483012" cy="235593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832" y="1488768"/>
            <a:ext cx="2468349" cy="23559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9832" y="4158164"/>
            <a:ext cx="2547233" cy="237479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511" y="4066381"/>
            <a:ext cx="2744129" cy="255835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0742" y="365125"/>
            <a:ext cx="2715960" cy="2561825"/>
          </a:xfrm>
          <a:prstGeom prst="rect">
            <a:avLst/>
          </a:prstGeom>
        </p:spPr>
      </p:pic>
      <mc:AlternateContent xmlns:mc="http://schemas.openxmlformats.org/markup-compatibility/2006">
        <mc:Choice xmlns:a14="http://schemas.microsoft.com/office/drawing/2010/main" Requires="a14">
          <p:sp>
            <p:nvSpPr>
              <p:cNvPr id="10" name="TextBox 9"/>
              <p:cNvSpPr txBox="1"/>
              <p:nvPr/>
            </p:nvSpPr>
            <p:spPr>
              <a:xfrm>
                <a:off x="7940742" y="3329976"/>
                <a:ext cx="3885498" cy="2955937"/>
              </a:xfrm>
              <a:prstGeom prst="rect">
                <a:avLst/>
              </a:prstGeom>
              <a:noFill/>
            </p:spPr>
            <p:txBody>
              <a:bodyPr wrap="square" rtlCol="0">
                <a:spAutoFit/>
              </a:bodyPr>
              <a:lstStyle/>
              <a:p>
                <a:r>
                  <a:rPr lang="en-US" dirty="0" smtClean="0"/>
                  <a:t>Results at three different heights,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𝑦</m:t>
                        </m:r>
                      </m:num>
                      <m:den>
                        <m:r>
                          <a:rPr lang="en-US" b="0" i="1" smtClean="0">
                            <a:latin typeface="Cambria Math" panose="02040503050406030204" pitchFamily="18" charset="0"/>
                          </a:rPr>
                          <m:t>𝛿</m:t>
                        </m:r>
                      </m:den>
                    </m:f>
                  </m:oMath>
                </a14:m>
                <a:r>
                  <a:rPr lang="en-US" dirty="0" smtClean="0"/>
                  <a:t> = 0.15, 0.3 and 0.45</a:t>
                </a:r>
              </a:p>
              <a:p>
                <a:endParaRPr lang="en-US" dirty="0"/>
              </a:p>
              <a:p>
                <a:r>
                  <a:rPr lang="en-US" dirty="0" smtClean="0"/>
                  <a:t>Comparison of </a:t>
                </a:r>
                <a:r>
                  <a:rPr lang="en-US" dirty="0" smtClean="0"/>
                  <a:t>cumulative parameter </a:t>
                </a:r>
                <a:r>
                  <a:rPr lang="en-US" dirty="0" smtClean="0"/>
                  <a:t>distributions based on the type of optimization used. </a:t>
                </a:r>
              </a:p>
              <a:p>
                <a:endParaRPr lang="en-US" dirty="0"/>
              </a:p>
              <a:p>
                <a:r>
                  <a:rPr lang="en-US" dirty="0" smtClean="0"/>
                  <a:t>From 750 frames of PIV data, 364, 299 and 300 candidates were identified respectively at those heights. </a:t>
                </a:r>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7940742" y="3329976"/>
                <a:ext cx="3885498" cy="2955937"/>
              </a:xfrm>
              <a:prstGeom prst="rect">
                <a:avLst/>
              </a:prstGeom>
              <a:blipFill>
                <a:blip r:embed="rId8"/>
                <a:stretch>
                  <a:fillRect l="-1413" b="-2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42091" y="2251235"/>
                <a:ext cx="4283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𝚪</m:t>
                      </m:r>
                    </m:oMath>
                  </m:oMathPara>
                </a14:m>
                <a:endParaRPr lang="en-US" sz="2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242091" y="2251235"/>
                <a:ext cx="42832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613271" y="2265905"/>
                <a:ext cx="4635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𝐑</m:t>
                      </m:r>
                    </m:oMath>
                  </m:oMathPara>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3613271" y="2265905"/>
                <a:ext cx="46358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8992" y="4930062"/>
                <a:ext cx="6206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1" i="1" smtClean="0">
                              <a:latin typeface="Cambria Math" panose="02040503050406030204" pitchFamily="18" charset="0"/>
                            </a:rPr>
                            <m:t>𝑪</m:t>
                          </m:r>
                        </m:sub>
                      </m:sSub>
                    </m:oMath>
                  </m:oMathPara>
                </a14:m>
                <a:endParaRPr lang="en-US" sz="24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48992" y="4930062"/>
                <a:ext cx="620618" cy="461665"/>
              </a:xfrm>
              <a:prstGeom prst="rect">
                <a:avLst/>
              </a:prstGeom>
              <a:blipFill>
                <a:blip r:embed="rId11"/>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13271" y="4930062"/>
                <a:ext cx="6029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𝒀</m:t>
                          </m:r>
                        </m:e>
                        <m:sub>
                          <m:r>
                            <a:rPr lang="en-US" sz="2400" b="1" i="1" smtClean="0">
                              <a:latin typeface="Cambria Math" panose="02040503050406030204" pitchFamily="18" charset="0"/>
                            </a:rPr>
                            <m:t>𝑪</m:t>
                          </m:r>
                        </m:sub>
                      </m:sSub>
                    </m:oMath>
                  </m:oMathPara>
                </a14:m>
                <a:endParaRPr lang="en-US" sz="24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3613271" y="4930062"/>
                <a:ext cx="602986" cy="461665"/>
              </a:xfrm>
              <a:prstGeom prst="rect">
                <a:avLst/>
              </a:prstGeom>
              <a:blipFill>
                <a:blip r:embed="rId12"/>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0656702" y="1936695"/>
                <a:ext cx="976421"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800" b="1" i="1" smtClean="0">
                              <a:solidFill>
                                <a:srgbClr val="C00000"/>
                              </a:solidFill>
                              <a:latin typeface="Cambria Math" panose="02040503050406030204" pitchFamily="18" charset="0"/>
                            </a:rPr>
                          </m:ctrlPr>
                        </m:sSubPr>
                        <m:e>
                          <m:r>
                            <a:rPr lang="en-US" sz="4800" b="1" i="1" smtClean="0">
                              <a:solidFill>
                                <a:srgbClr val="C00000"/>
                              </a:solidFill>
                              <a:latin typeface="Cambria Math" panose="02040503050406030204" pitchFamily="18" charset="0"/>
                            </a:rPr>
                            <m:t>𝑽</m:t>
                          </m:r>
                        </m:e>
                        <m:sub>
                          <m:r>
                            <a:rPr lang="en-US" sz="4800" b="1" i="1" smtClean="0">
                              <a:solidFill>
                                <a:srgbClr val="C00000"/>
                              </a:solidFill>
                              <a:latin typeface="Cambria Math" panose="02040503050406030204" pitchFamily="18" charset="0"/>
                            </a:rPr>
                            <m:t>𝒄</m:t>
                          </m:r>
                        </m:sub>
                      </m:sSub>
                    </m:oMath>
                  </m:oMathPara>
                </a14:m>
                <a:endParaRPr lang="en-US" sz="4800" b="1" dirty="0">
                  <a:solidFill>
                    <a:srgbClr val="C0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0656702" y="1936695"/>
                <a:ext cx="976421" cy="830997"/>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07362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PIV data.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502" y="562228"/>
            <a:ext cx="6371622" cy="6010022"/>
          </a:xfrm>
          <a:prstGeom prst="rect">
            <a:avLst/>
          </a:prstGeom>
        </p:spPr>
      </p:pic>
      <mc:AlternateContent xmlns:mc="http://schemas.openxmlformats.org/markup-compatibility/2006">
        <mc:Choice xmlns:a14="http://schemas.microsoft.com/office/drawing/2010/main" Requires="a14">
          <p:sp>
            <p:nvSpPr>
              <p:cNvPr id="14" name="TextBox 13"/>
              <p:cNvSpPr txBox="1"/>
              <p:nvPr/>
            </p:nvSpPr>
            <p:spPr>
              <a:xfrm>
                <a:off x="11144912" y="5909528"/>
                <a:ext cx="976421"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800" b="1" i="1" smtClean="0">
                              <a:solidFill>
                                <a:srgbClr val="C00000"/>
                              </a:solidFill>
                              <a:latin typeface="Cambria Math" panose="02040503050406030204" pitchFamily="18" charset="0"/>
                            </a:rPr>
                          </m:ctrlPr>
                        </m:sSubPr>
                        <m:e>
                          <m:r>
                            <a:rPr lang="en-US" sz="4800" b="1" i="1" smtClean="0">
                              <a:solidFill>
                                <a:srgbClr val="C00000"/>
                              </a:solidFill>
                              <a:latin typeface="Cambria Math" panose="02040503050406030204" pitchFamily="18" charset="0"/>
                            </a:rPr>
                            <m:t>𝑽</m:t>
                          </m:r>
                        </m:e>
                        <m:sub>
                          <m:r>
                            <a:rPr lang="en-US" sz="4800" b="1" i="1" smtClean="0">
                              <a:solidFill>
                                <a:srgbClr val="C00000"/>
                              </a:solidFill>
                              <a:latin typeface="Cambria Math" panose="02040503050406030204" pitchFamily="18" charset="0"/>
                            </a:rPr>
                            <m:t>𝒄</m:t>
                          </m:r>
                        </m:sub>
                      </m:sSub>
                    </m:oMath>
                  </m:oMathPara>
                </a14:m>
                <a:endParaRPr lang="en-US" sz="4800" b="1" dirty="0">
                  <a:solidFill>
                    <a:srgbClr val="C00000"/>
                  </a:solidFill>
                </a:endParaRPr>
              </a:p>
            </p:txBody>
          </p:sp>
        </mc:Choice>
        <mc:Fallback>
          <p:sp>
            <p:nvSpPr>
              <p:cNvPr id="14" name="TextBox 13"/>
              <p:cNvSpPr txBox="1">
                <a:spLocks noRot="1" noChangeAspect="1" noMove="1" noResize="1" noEditPoints="1" noAdjustHandles="1" noChangeArrowheads="1" noChangeShapeType="1" noTextEdit="1"/>
              </p:cNvSpPr>
              <p:nvPr/>
            </p:nvSpPr>
            <p:spPr>
              <a:xfrm>
                <a:off x="11144912" y="5909528"/>
                <a:ext cx="976421" cy="830997"/>
              </a:xfrm>
              <a:prstGeom prst="rect">
                <a:avLst/>
              </a:prstGeom>
              <a:blipFill>
                <a:blip r:embed="rId4"/>
                <a:stretch>
                  <a:fillRect/>
                </a:stretch>
              </a:blipFill>
            </p:spPr>
            <p:txBody>
              <a:bodyPr/>
              <a:lstStyle/>
              <a:p>
                <a:r>
                  <a:rPr lang="en-US">
                    <a:noFill/>
                  </a:rPr>
                  <a:t> </a:t>
                </a:r>
              </a:p>
            </p:txBody>
          </p:sp>
        </mc:Fallback>
      </mc:AlternateContent>
      <p:sp>
        <p:nvSpPr>
          <p:cNvPr id="9" name="Content Placeholder 8"/>
          <p:cNvSpPr>
            <a:spLocks noGrp="1"/>
          </p:cNvSpPr>
          <p:nvPr>
            <p:ph idx="1"/>
          </p:nvPr>
        </p:nvSpPr>
        <p:spPr>
          <a:xfrm>
            <a:off x="571500" y="1825624"/>
            <a:ext cx="4343400" cy="4746625"/>
          </a:xfrm>
        </p:spPr>
        <p:txBody>
          <a:bodyPr>
            <a:normAutofit/>
          </a:bodyPr>
          <a:lstStyle/>
          <a:p>
            <a:r>
              <a:rPr lang="en-US" dirty="0" smtClean="0"/>
              <a:t>A closer look at the cumulative properties of the convective velocity of all vortex structures segregated by the height at which they are evolving. </a:t>
            </a:r>
          </a:p>
          <a:p>
            <a:r>
              <a:rPr lang="en-US" dirty="0" smtClean="0"/>
              <a:t>The velocity of structures is closer to free stream velocity as we move farther away from the wall.</a:t>
            </a:r>
            <a:endParaRPr lang="en-US" dirty="0"/>
          </a:p>
        </p:txBody>
      </p:sp>
      <mc:AlternateContent xmlns:mc="http://schemas.openxmlformats.org/markup-compatibility/2006">
        <mc:Choice xmlns:a14="http://schemas.microsoft.com/office/drawing/2010/main" Requires="a14">
          <p:sp>
            <p:nvSpPr>
              <p:cNvPr id="15" name="TextBox 14"/>
              <p:cNvSpPr txBox="1"/>
              <p:nvPr/>
            </p:nvSpPr>
            <p:spPr>
              <a:xfrm>
                <a:off x="6096000" y="6173895"/>
                <a:ext cx="371384" cy="56663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𝑦</m:t>
                          </m:r>
                        </m:num>
                        <m:den>
                          <m:r>
                            <a:rPr lang="en-US" i="1">
                              <a:latin typeface="Cambria Math" panose="02040503050406030204" pitchFamily="18" charset="0"/>
                            </a:rPr>
                            <m:t>𝛿</m:t>
                          </m:r>
                        </m:den>
                      </m:f>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6096000" y="6173895"/>
                <a:ext cx="371384" cy="5666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0308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Broad Objectives </a:t>
            </a:r>
            <a:endParaRPr lang="en-US" dirty="0"/>
          </a:p>
        </p:txBody>
      </p:sp>
      <p:sp>
        <p:nvSpPr>
          <p:cNvPr id="4" name="Content Placeholder 3"/>
          <p:cNvSpPr>
            <a:spLocks noGrp="1"/>
          </p:cNvSpPr>
          <p:nvPr>
            <p:ph idx="1"/>
          </p:nvPr>
        </p:nvSpPr>
        <p:spPr/>
        <p:txBody>
          <a:bodyPr/>
          <a:lstStyle/>
          <a:p>
            <a:r>
              <a:rPr lang="en-US" dirty="0" smtClean="0"/>
              <a:t>Bayesian Inference for turbulent </a:t>
            </a:r>
            <a:r>
              <a:rPr lang="en-US" b="1" dirty="0"/>
              <a:t>c</a:t>
            </a:r>
            <a:r>
              <a:rPr lang="en-US" b="1" dirty="0" smtClean="0"/>
              <a:t>oherent </a:t>
            </a:r>
            <a:r>
              <a:rPr lang="en-US" b="1" dirty="0"/>
              <a:t>s</a:t>
            </a:r>
            <a:r>
              <a:rPr lang="en-US" b="1" dirty="0" smtClean="0"/>
              <a:t>tructure Identification </a:t>
            </a:r>
            <a:r>
              <a:rPr lang="en-US" dirty="0" smtClean="0"/>
              <a:t>on PIV measurements of smooth wall-bounded </a:t>
            </a:r>
            <a:r>
              <a:rPr lang="en-US" u="sng" dirty="0"/>
              <a:t>b</a:t>
            </a:r>
            <a:r>
              <a:rPr lang="en-US" u="sng" dirty="0" smtClean="0"/>
              <a:t>oundary layer flows</a:t>
            </a:r>
            <a:r>
              <a:rPr lang="en-US" dirty="0" smtClean="0"/>
              <a:t>. </a:t>
            </a:r>
          </a:p>
          <a:p>
            <a:endParaRPr lang="en-US" dirty="0" smtClean="0"/>
          </a:p>
          <a:p>
            <a:endParaRPr lang="en-US" dirty="0"/>
          </a:p>
          <a:p>
            <a:r>
              <a:rPr lang="en-US" dirty="0" smtClean="0"/>
              <a:t>Shallow Neural Networks for </a:t>
            </a:r>
            <a:r>
              <a:rPr lang="en-US" b="1" dirty="0" smtClean="0"/>
              <a:t>super resolution </a:t>
            </a:r>
            <a:r>
              <a:rPr lang="en-US" dirty="0" smtClean="0"/>
              <a:t>in PIV measurements of </a:t>
            </a:r>
            <a:r>
              <a:rPr lang="en-US" u="sng" dirty="0" smtClean="0"/>
              <a:t>turbulent separated flows</a:t>
            </a:r>
            <a:r>
              <a:rPr lang="en-US" dirty="0"/>
              <a:t> </a:t>
            </a:r>
            <a:r>
              <a:rPr lang="en-US" dirty="0" smtClean="0"/>
              <a:t>over Gaussian speed bump geometry.   </a:t>
            </a:r>
          </a:p>
          <a:p>
            <a:endParaRPr lang="en-US" dirty="0"/>
          </a:p>
        </p:txBody>
      </p:sp>
    </p:spTree>
    <p:extLst>
      <p:ext uri="{BB962C8B-B14F-4D97-AF65-F5344CB8AC3E}">
        <p14:creationId xmlns:p14="http://schemas.microsoft.com/office/powerpoint/2010/main" val="36376885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PIV data - Error. </a:t>
            </a:r>
          </a:p>
        </p:txBody>
      </p:sp>
      <p:sp>
        <p:nvSpPr>
          <p:cNvPr id="12" name="TextBox 11"/>
          <p:cNvSpPr txBox="1"/>
          <p:nvPr/>
        </p:nvSpPr>
        <p:spPr>
          <a:xfrm>
            <a:off x="3249237" y="4739865"/>
            <a:ext cx="5820632" cy="369332"/>
          </a:xfrm>
          <a:prstGeom prst="rect">
            <a:avLst/>
          </a:prstGeom>
          <a:noFill/>
        </p:spPr>
        <p:txBody>
          <a:bodyPr wrap="none" rtlCol="0">
            <a:spAutoFit/>
          </a:bodyPr>
          <a:lstStyle/>
          <a:p>
            <a:r>
              <a:rPr lang="en-US" dirty="0" smtClean="0"/>
              <a:t>Box plots – zeta error – MCMC (left), TNC (right) at 3 heights</a:t>
            </a:r>
            <a:endParaRPr lang="en-US" dirty="0"/>
          </a:p>
        </p:txBody>
      </p:sp>
      <p:sp>
        <p:nvSpPr>
          <p:cNvPr id="3" name="Content Placeholder 2"/>
          <p:cNvSpPr>
            <a:spLocks noGrp="1"/>
          </p:cNvSpPr>
          <p:nvPr>
            <p:ph sz="half" idx="2"/>
          </p:nvPr>
        </p:nvSpPr>
        <p:spPr>
          <a:xfrm>
            <a:off x="838200" y="5277062"/>
            <a:ext cx="11049000" cy="1278467"/>
          </a:xfrm>
        </p:spPr>
        <p:txBody>
          <a:bodyPr>
            <a:normAutofit fontScale="92500" lnSpcReduction="20000"/>
          </a:bodyPr>
          <a:lstStyle/>
          <a:p>
            <a:r>
              <a:rPr lang="en-US" dirty="0" smtClean="0"/>
              <a:t>Zeta error on X </a:t>
            </a:r>
            <a:r>
              <a:rPr lang="en-US" dirty="0" smtClean="0"/>
              <a:t>axis</a:t>
            </a:r>
            <a:r>
              <a:rPr lang="en-US" dirty="0" smtClean="0"/>
              <a:t>, </a:t>
            </a:r>
            <a:r>
              <a:rPr lang="en-US" dirty="0" smtClean="0"/>
              <a:t>Type </a:t>
            </a:r>
            <a:r>
              <a:rPr lang="en-US" dirty="0" smtClean="0"/>
              <a:t>of optimization on Y axis. </a:t>
            </a:r>
          </a:p>
          <a:p>
            <a:r>
              <a:rPr lang="en-US" dirty="0" smtClean="0"/>
              <a:t>Plot shows Mean, Median, Standard deviation and range of errors. </a:t>
            </a:r>
          </a:p>
          <a:p>
            <a:r>
              <a:rPr lang="en-US" dirty="0" smtClean="0"/>
              <a:t>MCMC shows lower errors for all </a:t>
            </a:r>
            <a:r>
              <a:rPr lang="en-US" dirty="0" smtClean="0"/>
              <a:t>statistics at all three heights. </a:t>
            </a:r>
            <a:endParaRPr lang="en-US"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02982" y="1623870"/>
            <a:ext cx="5829926" cy="2948130"/>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270" y="1623870"/>
            <a:ext cx="6039712" cy="3088490"/>
          </a:xfrm>
          <a:prstGeom prst="rect">
            <a:avLst/>
          </a:prstGeom>
        </p:spPr>
      </p:pic>
    </p:spTree>
    <p:extLst>
      <p:ext uri="{BB962C8B-B14F-4D97-AF65-F5344CB8AC3E}">
        <p14:creationId xmlns:p14="http://schemas.microsoft.com/office/powerpoint/2010/main" val="18759140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fontScale="92500" lnSpcReduction="10000"/>
              </a:bodyPr>
              <a:lstStyle/>
              <a:p>
                <a:r>
                  <a:rPr lang="en-US" sz="2600" dirty="0" smtClean="0"/>
                  <a:t>A Bayesian framework is established to automate multi-scale vortex identification without the knowledge of the convective velocity of the structure. </a:t>
                </a:r>
              </a:p>
              <a:p>
                <a:r>
                  <a:rPr lang="en-US" sz="2600" dirty="0" smtClean="0"/>
                  <a:t>The effects due to noise and resolution on the optimization process are studies. </a:t>
                </a:r>
              </a:p>
              <a:p>
                <a:r>
                  <a:rPr lang="en-US" sz="2600" dirty="0"/>
                  <a:t>Successfully identified vortices that are too close to one another. </a:t>
                </a:r>
              </a:p>
              <a:p>
                <a:pPr marL="228600" lvl="1">
                  <a:spcBef>
                    <a:spcPts val="1000"/>
                  </a:spcBef>
                </a:pPr>
                <a:r>
                  <a:rPr lang="en-US" sz="2600" dirty="0"/>
                  <a:t>MCMC results on true PIV data show lower mean, median and range of </a:t>
                </a:r>
                <a14:m>
                  <m:oMath xmlns:m="http://schemas.openxmlformats.org/officeDocument/2006/math">
                    <m:r>
                      <a:rPr lang="en-US" sz="2600" i="1">
                        <a:latin typeface="Cambria Math" panose="02040503050406030204" pitchFamily="18" charset="0"/>
                      </a:rPr>
                      <m:t>𝜁</m:t>
                    </m:r>
                  </m:oMath>
                </a14:m>
                <a:r>
                  <a:rPr lang="en-US" sz="2600" dirty="0"/>
                  <a:t> error compared to Minimization.</a:t>
                </a:r>
              </a:p>
              <a:p>
                <a:r>
                  <a:rPr lang="en-US" dirty="0"/>
                  <a:t>This automated identification framework lays the ground work for other higher dimensional coherent structure models</a:t>
                </a:r>
                <a:r>
                  <a:rPr lang="en-US" dirty="0" smtClean="0"/>
                  <a:t>.</a:t>
                </a:r>
              </a:p>
              <a:p>
                <a:endParaRPr lang="en-US" dirty="0"/>
              </a:p>
              <a:p>
                <a:pPr marL="0" indent="0" algn="ctr">
                  <a:buNone/>
                </a:pPr>
                <a:r>
                  <a:rPr lang="en-US" dirty="0">
                    <a:solidFill>
                      <a:srgbClr val="7030A0"/>
                    </a:solidFill>
                  </a:rPr>
                  <a:t>Python code available on GITHUB at </a:t>
                </a:r>
              </a:p>
              <a:p>
                <a:pPr marL="0" indent="0" algn="ctr">
                  <a:buNone/>
                </a:pPr>
                <a:r>
                  <a:rPr lang="en-US" b="1" dirty="0">
                    <a:solidFill>
                      <a:srgbClr val="7030A0"/>
                    </a:solidFill>
                  </a:rPr>
                  <a:t>https://github.com/kommalapatisahil/CoherentStructures</a:t>
                </a:r>
                <a:endParaRPr lang="en-US" b="1" dirty="0">
                  <a:solidFill>
                    <a:srgbClr val="7030A0"/>
                  </a:solidFill>
                  <a:hlinkClick r:id="rId3"/>
                </a:endParaRPr>
              </a:p>
              <a:p>
                <a:endParaRPr lang="en-US" dirty="0">
                  <a:solidFill>
                    <a:srgbClr val="000000"/>
                  </a:solidFill>
                </a:endParaRPr>
              </a:p>
              <a:p>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4"/>
                <a:stretch>
                  <a:fillRect l="-928" t="-2661" r="-1043" b="-3221"/>
                </a:stretch>
              </a:blipFill>
            </p:spPr>
            <p:txBody>
              <a:bodyPr/>
              <a:lstStyle/>
              <a:p>
                <a:r>
                  <a:rPr lang="en-US">
                    <a:noFill/>
                  </a:rPr>
                  <a:t> </a:t>
                </a:r>
              </a:p>
            </p:txBody>
          </p:sp>
        </mc:Fallback>
      </mc:AlternateContent>
    </p:spTree>
    <p:extLst>
      <p:ext uri="{BB962C8B-B14F-4D97-AF65-F5344CB8AC3E}">
        <p14:creationId xmlns:p14="http://schemas.microsoft.com/office/powerpoint/2010/main" val="39920156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 Objectives </a:t>
            </a:r>
          </a:p>
        </p:txBody>
      </p:sp>
      <p:sp>
        <p:nvSpPr>
          <p:cNvPr id="3" name="Content Placeholder 2"/>
          <p:cNvSpPr>
            <a:spLocks noGrp="1"/>
          </p:cNvSpPr>
          <p:nvPr>
            <p:ph idx="1"/>
          </p:nvPr>
        </p:nvSpPr>
        <p:spPr/>
        <p:txBody>
          <a:bodyPr/>
          <a:lstStyle/>
          <a:p>
            <a:r>
              <a:rPr lang="en-US" dirty="0">
                <a:solidFill>
                  <a:schemeClr val="bg1">
                    <a:lumMod val="85000"/>
                  </a:schemeClr>
                </a:solidFill>
              </a:rPr>
              <a:t>Bayesian Inference for turbulent </a:t>
            </a:r>
            <a:r>
              <a:rPr lang="en-US" b="1" dirty="0">
                <a:solidFill>
                  <a:schemeClr val="bg1">
                    <a:lumMod val="85000"/>
                  </a:schemeClr>
                </a:solidFill>
              </a:rPr>
              <a:t>coherent structure Identification </a:t>
            </a:r>
            <a:r>
              <a:rPr lang="en-US" dirty="0">
                <a:solidFill>
                  <a:schemeClr val="bg1">
                    <a:lumMod val="85000"/>
                  </a:schemeClr>
                </a:solidFill>
              </a:rPr>
              <a:t>using PIV measurements of Boundary layer flows. </a:t>
            </a:r>
          </a:p>
          <a:p>
            <a:r>
              <a:rPr lang="en-US" dirty="0" smtClean="0"/>
              <a:t>Shallow </a:t>
            </a:r>
            <a:r>
              <a:rPr lang="en-US" dirty="0"/>
              <a:t>Neural Networks for </a:t>
            </a:r>
            <a:r>
              <a:rPr lang="en-US" b="1" dirty="0"/>
              <a:t>super resolution </a:t>
            </a:r>
            <a:r>
              <a:rPr lang="en-US" dirty="0"/>
              <a:t>in PIV measurements of turbulent separated flows. </a:t>
            </a:r>
          </a:p>
          <a:p>
            <a:endParaRPr lang="en-US" dirty="0"/>
          </a:p>
        </p:txBody>
      </p:sp>
    </p:spTree>
    <p:extLst>
      <p:ext uri="{BB962C8B-B14F-4D97-AF65-F5344CB8AC3E}">
        <p14:creationId xmlns:p14="http://schemas.microsoft.com/office/powerpoint/2010/main" val="8749779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super resolution (SR) ? </a:t>
            </a:r>
            <a:endParaRPr lang="en-US" dirty="0"/>
          </a:p>
        </p:txBody>
      </p:sp>
      <p:sp>
        <p:nvSpPr>
          <p:cNvPr id="3" name="Content Placeholder 2"/>
          <p:cNvSpPr>
            <a:spLocks noGrp="1"/>
          </p:cNvSpPr>
          <p:nvPr>
            <p:ph idx="1"/>
          </p:nvPr>
        </p:nvSpPr>
        <p:spPr>
          <a:xfrm>
            <a:off x="838200" y="2399132"/>
            <a:ext cx="6632275" cy="4351338"/>
          </a:xfrm>
        </p:spPr>
        <p:txBody>
          <a:bodyPr/>
          <a:lstStyle/>
          <a:p>
            <a:r>
              <a:rPr lang="en-US" dirty="0"/>
              <a:t>Tools and techniques that enhance the resolution of an image or Image like system. </a:t>
            </a:r>
          </a:p>
          <a:p>
            <a:r>
              <a:rPr lang="en-US" dirty="0"/>
              <a:t>SR in fluid </a:t>
            </a:r>
            <a:r>
              <a:rPr lang="en-US" dirty="0" smtClean="0"/>
              <a:t>measurements can benefit both experimental and numerical approaches. </a:t>
            </a:r>
          </a:p>
          <a:p>
            <a:r>
              <a:rPr lang="en-US" dirty="0" smtClean="0"/>
              <a:t>The multi scale nature of turbulent flows especially makes this challenging.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478" y="2554407"/>
            <a:ext cx="3881862" cy="3044135"/>
          </a:xfrm>
          <a:prstGeom prst="rect">
            <a:avLst/>
          </a:prstGeom>
        </p:spPr>
      </p:pic>
      <p:sp>
        <p:nvSpPr>
          <p:cNvPr id="5" name="TextBox 4"/>
          <p:cNvSpPr txBox="1"/>
          <p:nvPr/>
        </p:nvSpPr>
        <p:spPr>
          <a:xfrm>
            <a:off x="7633478" y="2031187"/>
            <a:ext cx="4175348" cy="523220"/>
          </a:xfrm>
          <a:prstGeom prst="rect">
            <a:avLst/>
          </a:prstGeom>
          <a:noFill/>
        </p:spPr>
        <p:txBody>
          <a:bodyPr wrap="square" rtlCol="0">
            <a:spAutoFit/>
          </a:bodyPr>
          <a:lstStyle/>
          <a:p>
            <a:r>
              <a:rPr lang="en-US" sz="1400" dirty="0" smtClean="0">
                <a:solidFill>
                  <a:schemeClr val="bg1">
                    <a:lumMod val="75000"/>
                  </a:schemeClr>
                </a:solidFill>
              </a:rPr>
              <a:t>Reference : http</a:t>
            </a:r>
            <a:r>
              <a:rPr lang="en-US" sz="1400" dirty="0">
                <a:solidFill>
                  <a:schemeClr val="bg1">
                    <a:lumMod val="75000"/>
                  </a:schemeClr>
                </a:solidFill>
              </a:rPr>
              <a:t>://</a:t>
            </a:r>
            <a:r>
              <a:rPr lang="en-US" sz="1400" dirty="0" smtClean="0">
                <a:solidFill>
                  <a:schemeClr val="bg1">
                    <a:lumMod val="75000"/>
                  </a:schemeClr>
                </a:solidFill>
              </a:rPr>
              <a:t>intouchlabels.com/blog/resolution-solutions</a:t>
            </a:r>
            <a:r>
              <a:rPr lang="en-US" sz="1400" dirty="0">
                <a:solidFill>
                  <a:schemeClr val="bg1">
                    <a:lumMod val="75000"/>
                  </a:schemeClr>
                </a:solidFill>
              </a:rPr>
              <a:t>/</a:t>
            </a:r>
          </a:p>
        </p:txBody>
      </p:sp>
    </p:spTree>
    <p:extLst>
      <p:ext uri="{BB962C8B-B14F-4D97-AF65-F5344CB8AC3E}">
        <p14:creationId xmlns:p14="http://schemas.microsoft.com/office/powerpoint/2010/main" val="10629036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for current work.</a:t>
            </a:r>
          </a:p>
        </p:txBody>
      </p:sp>
      <p:sp>
        <p:nvSpPr>
          <p:cNvPr id="3" name="Content Placeholder 2"/>
          <p:cNvSpPr>
            <a:spLocks noGrp="1"/>
          </p:cNvSpPr>
          <p:nvPr>
            <p:ph idx="1"/>
          </p:nvPr>
        </p:nvSpPr>
        <p:spPr/>
        <p:txBody>
          <a:bodyPr/>
          <a:lstStyle/>
          <a:p>
            <a:r>
              <a:rPr lang="en-US" dirty="0" smtClean="0"/>
              <a:t>Understanding classical SR approaches. </a:t>
            </a:r>
          </a:p>
          <a:p>
            <a:r>
              <a:rPr lang="en-US" dirty="0"/>
              <a:t>SR of PIV measurements using </a:t>
            </a:r>
            <a:r>
              <a:rPr lang="en-US" dirty="0" smtClean="0"/>
              <a:t>Shallow Neural Networks (ANN). </a:t>
            </a:r>
            <a:endParaRPr lang="en-US" dirty="0"/>
          </a:p>
          <a:p>
            <a:r>
              <a:rPr lang="en-US" dirty="0" smtClean="0"/>
              <a:t>Estimating the magnitude of training dataset that is sufficient. </a:t>
            </a:r>
          </a:p>
          <a:p>
            <a:r>
              <a:rPr lang="en-US" dirty="0" smtClean="0"/>
              <a:t>Looking at the effect of SR on instantaneous flow measurements and their overall turbulent </a:t>
            </a:r>
            <a:r>
              <a:rPr lang="en-US" dirty="0" smtClean="0"/>
              <a:t>characteristics (derived quantities). </a:t>
            </a:r>
            <a:endParaRPr lang="en-US" dirty="0" smtClean="0"/>
          </a:p>
          <a:p>
            <a:endParaRPr lang="en-US" dirty="0" smtClean="0"/>
          </a:p>
          <a:p>
            <a:endParaRPr lang="en-US" dirty="0"/>
          </a:p>
        </p:txBody>
      </p:sp>
    </p:spTree>
    <p:extLst>
      <p:ext uri="{BB962C8B-B14F-4D97-AF65-F5344CB8AC3E}">
        <p14:creationId xmlns:p14="http://schemas.microsoft.com/office/powerpoint/2010/main" val="626759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Separated Flow Dataset. </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11331"/>
            <a:ext cx="5181600" cy="3070578"/>
          </a:xfrm>
        </p:spPr>
      </p:pic>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252305" y="1362974"/>
            <a:ext cx="4185761" cy="2916529"/>
          </a:xfrm>
        </p:spPr>
      </p:pic>
      <p:sp>
        <p:nvSpPr>
          <p:cNvPr id="2" name="TextBox 1"/>
          <p:cNvSpPr txBox="1"/>
          <p:nvPr/>
        </p:nvSpPr>
        <p:spPr>
          <a:xfrm>
            <a:off x="1046741" y="1729438"/>
            <a:ext cx="5301928" cy="430887"/>
          </a:xfrm>
          <a:prstGeom prst="rect">
            <a:avLst/>
          </a:prstGeom>
          <a:noFill/>
        </p:spPr>
        <p:txBody>
          <a:bodyPr wrap="square" rtlCol="0">
            <a:spAutoFit/>
          </a:bodyPr>
          <a:lstStyle/>
          <a:p>
            <a:r>
              <a:rPr lang="en-US" sz="1100" dirty="0"/>
              <a:t>PIV Set up Image - M. Robbins, “Detailed Characterization of </a:t>
            </a:r>
            <a:r>
              <a:rPr lang="en-US" sz="1100" dirty="0" err="1"/>
              <a:t>Flowfields</a:t>
            </a:r>
            <a:r>
              <a:rPr lang="en-US" sz="1100" dirty="0"/>
              <a:t> and Uncertainty in a Speed-Bump Turbulent Separated Flow Validation Experiment“</a:t>
            </a:r>
          </a:p>
        </p:txBody>
      </p:sp>
      <p:sp>
        <p:nvSpPr>
          <p:cNvPr id="8" name="TextBox 7"/>
          <p:cNvSpPr txBox="1"/>
          <p:nvPr/>
        </p:nvSpPr>
        <p:spPr>
          <a:xfrm>
            <a:off x="7252305" y="860191"/>
            <a:ext cx="4185761" cy="646331"/>
          </a:xfrm>
          <a:prstGeom prst="rect">
            <a:avLst/>
          </a:prstGeom>
          <a:noFill/>
        </p:spPr>
        <p:txBody>
          <a:bodyPr wrap="none" rtlCol="0">
            <a:spAutoFit/>
          </a:bodyPr>
          <a:lstStyle/>
          <a:p>
            <a:r>
              <a:rPr lang="en-US" dirty="0"/>
              <a:t>50,000 such non-time resolved snapshots. </a:t>
            </a:r>
          </a:p>
          <a:p>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721895" y="5822380"/>
                <a:ext cx="6155724" cy="649409"/>
              </a:xfrm>
              <a:prstGeom prst="rect">
                <a:avLst/>
              </a:prstGeom>
              <a:noFill/>
            </p:spPr>
            <p:txBody>
              <a:bodyPr wrap="none" rtlCol="0">
                <a:spAutoFit/>
              </a:bodyPr>
              <a:lstStyle/>
              <a:p>
                <a:r>
                  <a:rPr lang="en-US" dirty="0" smtClean="0"/>
                  <a:t>Flow conditions: 40 m/s, </a:t>
                </a:r>
                <a14:m>
                  <m:oMath xmlns:m="http://schemas.openxmlformats.org/officeDocument/2006/math">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𝐿</m:t>
                        </m:r>
                      </m:sub>
                    </m:sSub>
                  </m:oMath>
                </a14:m>
                <a:r>
                  <a:rPr lang="en-US" dirty="0" smtClean="0"/>
                  <a:t> = 2.095 x</a:t>
                </a:r>
                <a14:m>
                  <m:oMath xmlns:m="http://schemas.openxmlformats.org/officeDocument/2006/math">
                    <m:r>
                      <a:rPr lang="en-US" b="0" i="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smtClean="0"/>
                  <a:t> , </a:t>
                </a:r>
                <a14:m>
                  <m:oMath xmlns:m="http://schemas.openxmlformats.org/officeDocument/2006/math">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𝐻</m:t>
                        </m:r>
                      </m:sub>
                    </m:sSub>
                  </m:oMath>
                </a14:m>
                <a:r>
                  <a:rPr lang="en-US" dirty="0" smtClean="0"/>
                  <a:t> = 1.795 x</a:t>
                </a:r>
                <a14:m>
                  <m:oMath xmlns:m="http://schemas.openxmlformats.org/officeDocument/2006/math">
                    <m:r>
                      <a:rPr lang="en-US" b="0" i="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endParaRPr lang="en-US" dirty="0" smtClean="0"/>
              </a:p>
              <a:p>
                <a:r>
                  <a:rPr lang="en-US" dirty="0" smtClean="0"/>
                  <a:t>X, Y are normalized with respect to bump height , H = 0.0766m. </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21895" y="5822380"/>
                <a:ext cx="6155724" cy="649409"/>
              </a:xfrm>
              <a:prstGeom prst="rect">
                <a:avLst/>
              </a:prstGeom>
              <a:blipFill>
                <a:blip r:embed="rId6"/>
                <a:stretch>
                  <a:fillRect l="-792" t="-3738" r="-99" b="-14019"/>
                </a:stretch>
              </a:blipFill>
            </p:spPr>
            <p:txBody>
              <a:bodyPr/>
              <a:lstStyle/>
              <a:p>
                <a:r>
                  <a:rPr lang="en-US">
                    <a:noFill/>
                  </a:rPr>
                  <a:t> </a:t>
                </a:r>
              </a:p>
            </p:txBody>
          </p:sp>
        </mc:Fallback>
      </mc:AlternateContent>
      <p:cxnSp>
        <p:nvCxnSpPr>
          <p:cNvPr id="10" name="Straight Arrow Connector 9"/>
          <p:cNvCxnSpPr/>
          <p:nvPr/>
        </p:nvCxnSpPr>
        <p:spPr>
          <a:xfrm flipH="1">
            <a:off x="9877143" y="2160325"/>
            <a:ext cx="156092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7726534" y="4770805"/>
                <a:ext cx="3676006" cy="1214050"/>
              </a:xfrm>
              <a:prstGeom prst="rect">
                <a:avLst/>
              </a:prstGeom>
              <a:noFill/>
              <a:ln>
                <a:solidFill>
                  <a:schemeClr val="tx1"/>
                </a:solidFill>
              </a:ln>
            </p:spPr>
            <p:txBody>
              <a:bodyPr wrap="none" rtlCol="0">
                <a:spAutoFit/>
              </a:bodyPr>
              <a:lstStyle/>
              <a:p>
                <a:r>
                  <a:rPr lang="en-US" dirty="0" smtClean="0"/>
                  <a:t>U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𝑈</m:t>
                        </m:r>
                      </m:e>
                    </m:acc>
                    <m:r>
                      <a:rPr lang="en-US" i="1" dirty="0">
                        <a:latin typeface="Cambria Math" panose="02040503050406030204" pitchFamily="18" charset="0"/>
                      </a:rPr>
                      <m:t>+</m:t>
                    </m:r>
                    <m:r>
                      <a:rPr lang="en-US" i="1" dirty="0">
                        <a:latin typeface="Cambria Math" panose="02040503050406030204" pitchFamily="18" charset="0"/>
                      </a:rPr>
                      <m:t>𝑈</m:t>
                    </m:r>
                    <m:r>
                      <a:rPr lang="en-US" i="1" dirty="0">
                        <a:latin typeface="Cambria Math" panose="02040503050406030204" pitchFamily="18" charset="0"/>
                      </a:rPr>
                      <m:t>′</m:t>
                    </m:r>
                  </m:oMath>
                </a14:m>
                <a:endParaRPr lang="en-US" dirty="0" smtClean="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𝑈</m:t>
                        </m:r>
                      </m:e>
                    </m:acc>
                  </m:oMath>
                </a14:m>
                <a:r>
                  <a:rPr lang="en-US" dirty="0" smtClean="0"/>
                  <a:t> - Velocity mean </a:t>
                </a:r>
              </a:p>
              <a:p>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oMath>
                </a14:m>
                <a:r>
                  <a:rPr lang="en-US" dirty="0" smtClean="0"/>
                  <a:t> - velocity fluctuations. </a:t>
                </a:r>
                <a:endParaRPr lang="en-US" dirty="0"/>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m:t>
                        </m:r>
                      </m:sub>
                      <m:sup>
                        <m:r>
                          <a:rPr lang="en-US" b="0" i="1" smtClean="0">
                            <a:latin typeface="Cambria Math" panose="02040503050406030204" pitchFamily="18" charset="0"/>
                          </a:rPr>
                          <m:t>′</m:t>
                        </m:r>
                      </m:sup>
                    </m:sSubSup>
                  </m:oMath>
                </a14:m>
                <a:r>
                  <a:rPr lang="en-US" dirty="0" smtClean="0"/>
                  <a:t> - normalized velocity fluctuations.</a:t>
                </a:r>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726534" y="4770805"/>
                <a:ext cx="3676006" cy="1214050"/>
              </a:xfrm>
              <a:prstGeom prst="rect">
                <a:avLst/>
              </a:prstGeom>
              <a:blipFill>
                <a:blip r:embed="rId7"/>
                <a:stretch>
                  <a:fillRect l="-1157" t="-1990" r="-826" b="-6468"/>
                </a:stretch>
              </a:blipFill>
              <a:ln>
                <a:solidFill>
                  <a:schemeClr val="tx1"/>
                </a:solidFill>
              </a:ln>
            </p:spPr>
            <p:txBody>
              <a:bodyPr/>
              <a:lstStyle/>
              <a:p>
                <a:r>
                  <a:rPr lang="en-US">
                    <a:noFill/>
                  </a:rPr>
                  <a:t> </a:t>
                </a:r>
              </a:p>
            </p:txBody>
          </p:sp>
        </mc:Fallback>
      </mc:AlternateContent>
      <p:sp>
        <p:nvSpPr>
          <p:cNvPr id="14" name="Oval 13"/>
          <p:cNvSpPr/>
          <p:nvPr/>
        </p:nvSpPr>
        <p:spPr>
          <a:xfrm>
            <a:off x="2536167" y="3934446"/>
            <a:ext cx="690113" cy="690113"/>
          </a:xfrm>
          <a:prstGeom prst="ellipse">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11438066" y="1944881"/>
                <a:ext cx="5472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𝑈</m:t>
                          </m:r>
                        </m:e>
                        <m:sub>
                          <m:r>
                            <a:rPr lang="en-US" b="0" i="1" smtClean="0">
                              <a:solidFill>
                                <a:srgbClr val="FF0000"/>
                              </a:solidFill>
                              <a:latin typeface="Cambria Math" panose="02040503050406030204" pitchFamily="18" charset="0"/>
                            </a:rPr>
                            <m:t>∞</m:t>
                          </m:r>
                        </m:sub>
                      </m:sSub>
                    </m:oMath>
                  </m:oMathPara>
                </a14:m>
                <a:endParaRPr lang="en-US" dirty="0">
                  <a:solidFill>
                    <a:srgbClr val="FF000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438066" y="1944881"/>
                <a:ext cx="547201"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70464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Non-ML SR</a:t>
            </a:r>
            <a:endParaRPr lang="en-US" dirty="0"/>
          </a:p>
        </p:txBody>
      </p:sp>
      <p:sp>
        <p:nvSpPr>
          <p:cNvPr id="4" name="Content Placeholder 3"/>
          <p:cNvSpPr>
            <a:spLocks noGrp="1"/>
          </p:cNvSpPr>
          <p:nvPr>
            <p:ph idx="1"/>
          </p:nvPr>
        </p:nvSpPr>
        <p:spPr/>
        <p:txBody>
          <a:bodyPr/>
          <a:lstStyle/>
          <a:p>
            <a:r>
              <a:rPr lang="en-US" dirty="0" smtClean="0"/>
              <a:t>Down-sampling the Image.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04" y="2781219"/>
            <a:ext cx="8826954" cy="3124361"/>
          </a:xfrm>
          <a:prstGeom prst="rect">
            <a:avLst/>
          </a:prstGeom>
        </p:spPr>
      </p:pic>
      <p:sp>
        <p:nvSpPr>
          <p:cNvPr id="2" name="TextBox 1"/>
          <p:cNvSpPr txBox="1"/>
          <p:nvPr/>
        </p:nvSpPr>
        <p:spPr>
          <a:xfrm>
            <a:off x="6217920" y="6311900"/>
            <a:ext cx="4791696" cy="430887"/>
          </a:xfrm>
          <a:prstGeom prst="rect">
            <a:avLst/>
          </a:prstGeom>
          <a:noFill/>
        </p:spPr>
        <p:txBody>
          <a:bodyPr wrap="none" rtlCol="0">
            <a:spAutoFit/>
          </a:bodyPr>
          <a:lstStyle/>
          <a:p>
            <a:r>
              <a:rPr lang="en-US" sz="1100" dirty="0" smtClean="0"/>
              <a:t>Reference : </a:t>
            </a:r>
            <a:r>
              <a:rPr lang="en-US" sz="1100" dirty="0"/>
              <a:t>: </a:t>
            </a:r>
            <a:r>
              <a:rPr lang="en-US" sz="1100" dirty="0">
                <a:hlinkClick r:id="rId4"/>
              </a:rPr>
              <a:t>https://www.geeksforgeeks.org/cnn-introduction-to-pooling-layer/</a:t>
            </a:r>
            <a:endParaRPr lang="en-US" sz="1100" dirty="0"/>
          </a:p>
          <a:p>
            <a:endParaRPr lang="en-US" sz="1100" dirty="0"/>
          </a:p>
        </p:txBody>
      </p:sp>
      <p:sp>
        <p:nvSpPr>
          <p:cNvPr id="6" name="TextBox 5"/>
          <p:cNvSpPr txBox="1"/>
          <p:nvPr/>
        </p:nvSpPr>
        <p:spPr>
          <a:xfrm>
            <a:off x="6513094" y="843240"/>
            <a:ext cx="5450916" cy="369332"/>
          </a:xfrm>
          <a:prstGeom prst="rect">
            <a:avLst/>
          </a:prstGeom>
          <a:noFill/>
        </p:spPr>
        <p:txBody>
          <a:bodyPr wrap="none" rtlCol="0">
            <a:spAutoFit/>
          </a:bodyPr>
          <a:lstStyle/>
          <a:p>
            <a:r>
              <a:rPr lang="en-US" dirty="0" smtClean="0"/>
              <a:t>*Bilinear Interpolation based average pooling was done.</a:t>
            </a:r>
            <a:endParaRPr lang="en-US" dirty="0"/>
          </a:p>
        </p:txBody>
      </p:sp>
    </p:spTree>
    <p:extLst>
      <p:ext uri="{BB962C8B-B14F-4D97-AF65-F5344CB8AC3E}">
        <p14:creationId xmlns:p14="http://schemas.microsoft.com/office/powerpoint/2010/main" val="858870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Non-ML SR</a:t>
            </a:r>
            <a:endParaRPr lang="en-US" dirty="0"/>
          </a:p>
        </p:txBody>
      </p:sp>
      <p:sp>
        <p:nvSpPr>
          <p:cNvPr id="4" name="Content Placeholder 3"/>
          <p:cNvSpPr>
            <a:spLocks noGrp="1"/>
          </p:cNvSpPr>
          <p:nvPr>
            <p:ph idx="1"/>
          </p:nvPr>
        </p:nvSpPr>
        <p:spPr/>
        <p:txBody>
          <a:bodyPr/>
          <a:lstStyle/>
          <a:p>
            <a:r>
              <a:rPr lang="en-US" dirty="0" smtClean="0"/>
              <a:t>Down-sampling the Image. (3X)</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84" y="2686249"/>
            <a:ext cx="5340474" cy="334281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347" y="2686250"/>
            <a:ext cx="5627453" cy="3490714"/>
          </a:xfrm>
          <a:prstGeom prst="rect">
            <a:avLst/>
          </a:prstGeom>
        </p:spPr>
      </p:pic>
    </p:spTree>
    <p:extLst>
      <p:ext uri="{BB962C8B-B14F-4D97-AF65-F5344CB8AC3E}">
        <p14:creationId xmlns:p14="http://schemas.microsoft.com/office/powerpoint/2010/main" val="29216514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Non-ML SR</a:t>
            </a:r>
            <a:endParaRPr lang="en-US" dirty="0"/>
          </a:p>
        </p:txBody>
      </p:sp>
      <p:sp>
        <p:nvSpPr>
          <p:cNvPr id="4" name="Content Placeholder 3"/>
          <p:cNvSpPr>
            <a:spLocks noGrp="1"/>
          </p:cNvSpPr>
          <p:nvPr>
            <p:ph idx="1"/>
          </p:nvPr>
        </p:nvSpPr>
        <p:spPr>
          <a:xfrm>
            <a:off x="838200" y="2351788"/>
            <a:ext cx="10515600" cy="4351338"/>
          </a:xfrm>
        </p:spPr>
        <p:txBody>
          <a:bodyPr/>
          <a:lstStyle/>
          <a:p>
            <a:r>
              <a:rPr lang="en-US" dirty="0" smtClean="0"/>
              <a:t>Interpolation based methods. </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799" y="365125"/>
            <a:ext cx="3588569" cy="22462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164" y="3520686"/>
            <a:ext cx="3815840" cy="234545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064" y="3520686"/>
            <a:ext cx="3982100" cy="244764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9591" y="3520686"/>
            <a:ext cx="3815840" cy="2345451"/>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1228935" y="6176963"/>
                <a:ext cx="2334357" cy="369332"/>
              </a:xfrm>
              <a:prstGeom prst="rect">
                <a:avLst/>
              </a:prstGeom>
              <a:noFill/>
            </p:spPr>
            <p:txBody>
              <a:bodyPr wrap="none" rtlCol="0">
                <a:spAutoFit/>
              </a:bodyPr>
              <a:lstStyle/>
              <a:p>
                <a:r>
                  <a:rPr lang="en-US" dirty="0" smtClean="0"/>
                  <a:t>Linear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𝑆𝑅</m:t>
                        </m:r>
                      </m:sub>
                    </m:sSub>
                    <m:r>
                      <a:rPr lang="en-US" b="0" i="1" smtClean="0">
                        <a:latin typeface="Cambria Math" panose="02040503050406030204" pitchFamily="18" charset="0"/>
                      </a:rPr>
                      <m:t>=0.2012 </m:t>
                    </m:r>
                  </m:oMath>
                </a14:m>
                <a:r>
                  <a:rPr lang="en-US" dirty="0" smtClean="0"/>
                  <a:t>)</a:t>
                </a:r>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228935" y="6176963"/>
                <a:ext cx="2334357" cy="369332"/>
              </a:xfrm>
              <a:prstGeom prst="rect">
                <a:avLst/>
              </a:prstGeom>
              <a:blipFill>
                <a:blip r:embed="rId7"/>
                <a:stretch>
                  <a:fillRect l="-2350" t="-8197" r="-156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124188" y="6156665"/>
                <a:ext cx="2425729" cy="369332"/>
              </a:xfrm>
              <a:prstGeom prst="rect">
                <a:avLst/>
              </a:prstGeom>
              <a:noFill/>
            </p:spPr>
            <p:txBody>
              <a:bodyPr wrap="none" rtlCol="0">
                <a:spAutoFit/>
              </a:bodyPr>
              <a:lstStyle/>
              <a:p>
                <a:r>
                  <a:rPr lang="en-US" dirty="0" err="1" smtClean="0"/>
                  <a:t>Bicubic</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𝑆𝑅</m:t>
                        </m:r>
                      </m:sub>
                    </m:sSub>
                    <m:r>
                      <a:rPr lang="en-US" b="0" i="1" smtClean="0">
                        <a:latin typeface="Cambria Math" panose="02040503050406030204" pitchFamily="18" charset="0"/>
                      </a:rPr>
                      <m:t>=0.2031 </m:t>
                    </m:r>
                  </m:oMath>
                </a14:m>
                <a:r>
                  <a:rPr lang="en-US" dirty="0" smtClean="0"/>
                  <a:t>)</a:t>
                </a:r>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124188" y="6156665"/>
                <a:ext cx="2425729" cy="369332"/>
              </a:xfrm>
              <a:prstGeom prst="rect">
                <a:avLst/>
              </a:prstGeom>
              <a:blipFill>
                <a:blip r:embed="rId8"/>
                <a:stretch>
                  <a:fillRect l="-2261" t="-9836" r="-125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9236011" y="6160430"/>
                <a:ext cx="2399568" cy="369332"/>
              </a:xfrm>
              <a:prstGeom prst="rect">
                <a:avLst/>
              </a:prstGeom>
              <a:noFill/>
            </p:spPr>
            <p:txBody>
              <a:bodyPr wrap="none" rtlCol="0">
                <a:spAutoFit/>
              </a:bodyPr>
              <a:lstStyle/>
              <a:p>
                <a:r>
                  <a:rPr lang="en-US" dirty="0" err="1" smtClean="0"/>
                  <a:t>quintic</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𝑆𝑅</m:t>
                        </m:r>
                      </m:sub>
                    </m:sSub>
                    <m:r>
                      <a:rPr lang="en-US" b="0" i="1" smtClean="0">
                        <a:latin typeface="Cambria Math" panose="02040503050406030204" pitchFamily="18" charset="0"/>
                      </a:rPr>
                      <m:t>=0.2039 </m:t>
                    </m:r>
                  </m:oMath>
                </a14:m>
                <a:r>
                  <a:rPr lang="en-US" dirty="0" smtClean="0"/>
                  <a:t>)</a:t>
                </a:r>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9236011" y="6160430"/>
                <a:ext cx="2399568" cy="369332"/>
              </a:xfrm>
              <a:prstGeom prst="rect">
                <a:avLst/>
              </a:prstGeom>
              <a:blipFill>
                <a:blip r:embed="rId9"/>
                <a:stretch>
                  <a:fillRect l="-2030" t="-10000" r="-1523" b="-26667"/>
                </a:stretch>
              </a:blipFill>
            </p:spPr>
            <p:txBody>
              <a:bodyPr/>
              <a:lstStyle/>
              <a:p>
                <a:r>
                  <a:rPr lang="en-US">
                    <a:noFill/>
                  </a:rPr>
                  <a:t> </a:t>
                </a:r>
              </a:p>
            </p:txBody>
          </p:sp>
        </mc:Fallback>
      </mc:AlternateContent>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5242" y="841559"/>
            <a:ext cx="3053303" cy="1033795"/>
          </a:xfrm>
          <a:prstGeom prst="rect">
            <a:avLst/>
          </a:prstGeom>
        </p:spPr>
      </p:pic>
    </p:spTree>
    <p:extLst>
      <p:ext uri="{BB962C8B-B14F-4D97-AF65-F5344CB8AC3E}">
        <p14:creationId xmlns:p14="http://schemas.microsoft.com/office/powerpoint/2010/main" val="25391203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SR Using ANNs. </a:t>
            </a:r>
            <a:endParaRPr lang="en-US" dirty="0"/>
          </a:p>
        </p:txBody>
      </p:sp>
      <p:sp>
        <p:nvSpPr>
          <p:cNvPr id="2" name="Content Placeholder 1"/>
          <p:cNvSpPr>
            <a:spLocks noGrp="1"/>
          </p:cNvSpPr>
          <p:nvPr>
            <p:ph idx="1"/>
          </p:nvPr>
        </p:nvSpPr>
        <p:spPr/>
        <p:txBody>
          <a:bodyPr>
            <a:normAutofit/>
          </a:bodyPr>
          <a:lstStyle/>
          <a:p>
            <a:r>
              <a:rPr lang="en-US" dirty="0" smtClean="0"/>
              <a:t>Artificial neural networks are a sub class of Machine Learning models. </a:t>
            </a:r>
          </a:p>
          <a:p>
            <a:r>
              <a:rPr lang="en-US" dirty="0" smtClean="0"/>
              <a:t>ANNs are sequentially arranged network of nodes that transfer signals through weighed connections. </a:t>
            </a:r>
          </a:p>
          <a:p>
            <a:r>
              <a:rPr lang="en-US" dirty="0" smtClean="0"/>
              <a:t>By giving examples of an input and output values (or fields) the ANN learns to optimize its weights to learn the underlying relationship between the input-output pair. </a:t>
            </a:r>
          </a:p>
          <a:p>
            <a:endParaRPr lang="en-US" dirty="0" smtClean="0"/>
          </a:p>
          <a:p>
            <a:endParaRPr lang="en-US" dirty="0" smtClean="0"/>
          </a:p>
          <a:p>
            <a:endParaRPr lang="en-US" dirty="0" smtClean="0"/>
          </a:p>
          <a:p>
            <a:endParaRPr lang="en-US" dirty="0"/>
          </a:p>
          <a:p>
            <a:pPr marL="0" indent="0">
              <a:buNone/>
            </a:pPr>
            <a:endParaRPr lang="en-US"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550" y="4561582"/>
            <a:ext cx="3657600" cy="1751648"/>
          </a:xfrm>
          <a:prstGeom prst="rect">
            <a:avLst/>
          </a:prstGeom>
        </p:spPr>
      </p:pic>
      <p:sp>
        <p:nvSpPr>
          <p:cNvPr id="6" name="TextBox 5"/>
          <p:cNvSpPr txBox="1"/>
          <p:nvPr/>
        </p:nvSpPr>
        <p:spPr>
          <a:xfrm>
            <a:off x="3314700" y="5573672"/>
            <a:ext cx="284052"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x</a:t>
            </a:r>
            <a:endParaRPr lang="en-US" dirty="0"/>
          </a:p>
        </p:txBody>
      </p:sp>
      <p:sp>
        <p:nvSpPr>
          <p:cNvPr id="7" name="TextBox 6"/>
          <p:cNvSpPr txBox="1"/>
          <p:nvPr/>
        </p:nvSpPr>
        <p:spPr>
          <a:xfrm>
            <a:off x="5047400" y="6311900"/>
            <a:ext cx="118195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smtClean="0"/>
              <a:t>F( _ ;w)</a:t>
            </a:r>
            <a:endParaRPr lang="en-US" dirty="0"/>
          </a:p>
        </p:txBody>
      </p:sp>
      <p:sp>
        <p:nvSpPr>
          <p:cNvPr id="8" name="TextBox 7"/>
          <p:cNvSpPr txBox="1"/>
          <p:nvPr/>
        </p:nvSpPr>
        <p:spPr>
          <a:xfrm>
            <a:off x="8097948" y="5204340"/>
            <a:ext cx="75854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F(</a:t>
            </a:r>
            <a:r>
              <a:rPr lang="en-US" dirty="0" err="1" smtClean="0"/>
              <a:t>x;w</a:t>
            </a:r>
            <a:r>
              <a:rPr lang="en-US" dirty="0" smtClean="0"/>
              <a:t>)</a:t>
            </a:r>
            <a:endParaRPr lang="en-US" dirty="0"/>
          </a:p>
        </p:txBody>
      </p:sp>
      <p:sp>
        <p:nvSpPr>
          <p:cNvPr id="9" name="TextBox 8"/>
          <p:cNvSpPr txBox="1"/>
          <p:nvPr/>
        </p:nvSpPr>
        <p:spPr>
          <a:xfrm>
            <a:off x="9858375" y="4743450"/>
            <a:ext cx="2000249" cy="1199554"/>
          </a:xfrm>
          <a:prstGeom prst="rect">
            <a:avLst/>
          </a:prstGeom>
          <a:noFill/>
        </p:spPr>
        <p:txBody>
          <a:bodyPr wrap="square" rtlCol="0">
            <a:spAutoFit/>
          </a:bodyPr>
          <a:lstStyle/>
          <a:p>
            <a:r>
              <a:rPr lang="en-US" dirty="0" smtClean="0"/>
              <a:t>Universal approximation theorem. </a:t>
            </a:r>
            <a:r>
              <a:rPr lang="en-US" dirty="0" err="1" smtClean="0"/>
              <a:t>Cybenko</a:t>
            </a:r>
            <a:r>
              <a:rPr lang="en-US" dirty="0" smtClean="0"/>
              <a:t> (1989)</a:t>
            </a:r>
            <a:endParaRPr lang="en-US" dirty="0"/>
          </a:p>
        </p:txBody>
      </p:sp>
    </p:spTree>
    <p:extLst>
      <p:ext uri="{BB962C8B-B14F-4D97-AF65-F5344CB8AC3E}">
        <p14:creationId xmlns:p14="http://schemas.microsoft.com/office/powerpoint/2010/main" val="6871808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a:t>
            </a:r>
          </a:p>
        </p:txBody>
      </p:sp>
      <p:sp>
        <p:nvSpPr>
          <p:cNvPr id="2" name="Text Placeholder 1"/>
          <p:cNvSpPr>
            <a:spLocks noGrp="1"/>
          </p:cNvSpPr>
          <p:nvPr>
            <p:ph idx="1"/>
          </p:nvPr>
        </p:nvSpPr>
        <p:spPr>
          <a:xfrm>
            <a:off x="805064" y="1438609"/>
            <a:ext cx="10515600" cy="4351338"/>
          </a:xfrm>
        </p:spPr>
        <p:txBody>
          <a:bodyPr/>
          <a:lstStyle/>
          <a:p>
            <a:r>
              <a:rPr lang="en-US" sz="2000" dirty="0"/>
              <a:t>Turbulence is composed of a wide variety of structures </a:t>
            </a:r>
            <a:r>
              <a:rPr lang="en-US" sz="2000" dirty="0" smtClean="0"/>
              <a:t>at multiple scales that </a:t>
            </a:r>
            <a:r>
              <a:rPr lang="en-US" sz="2000" dirty="0"/>
              <a:t>combine to produce the observed macro-scale effects.</a:t>
            </a:r>
          </a:p>
          <a:p>
            <a:r>
              <a:rPr lang="en-US" sz="2000" dirty="0"/>
              <a:t>Hairpin vortex structures </a:t>
            </a:r>
            <a:r>
              <a:rPr lang="en-US" sz="2000" dirty="0" smtClean="0"/>
              <a:t>are one of these elemental units that contribute </a:t>
            </a:r>
            <a:r>
              <a:rPr lang="en-US" sz="2000" dirty="0"/>
              <a:t>to the production of </a:t>
            </a:r>
            <a:r>
              <a:rPr lang="en-US" sz="2000" dirty="0" smtClean="0"/>
              <a:t>turbulence in wall bounded flows. </a:t>
            </a:r>
            <a:endParaRPr lang="en-US" sz="2000" dirty="0"/>
          </a:p>
          <a:p>
            <a:endParaRPr lang="en-US" sz="2000" dirty="0"/>
          </a:p>
          <a:p>
            <a:endParaRPr lang="en-US" sz="1467"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175108"/>
            <a:ext cx="6062865" cy="3230495"/>
          </a:xfrm>
          <a:prstGeom prst="rect">
            <a:avLst/>
          </a:prstGeom>
        </p:spPr>
      </p:pic>
      <p:sp>
        <p:nvSpPr>
          <p:cNvPr id="9" name="TextBox 8"/>
          <p:cNvSpPr txBox="1"/>
          <p:nvPr/>
        </p:nvSpPr>
        <p:spPr>
          <a:xfrm>
            <a:off x="213055" y="6421585"/>
            <a:ext cx="5268091" cy="369332"/>
          </a:xfrm>
          <a:prstGeom prst="rect">
            <a:avLst/>
          </a:prstGeom>
          <a:noFill/>
        </p:spPr>
        <p:txBody>
          <a:bodyPr wrap="square" rtlCol="0">
            <a:spAutoFit/>
          </a:bodyPr>
          <a:lstStyle/>
          <a:p>
            <a:r>
              <a:rPr lang="en-US" dirty="0"/>
              <a:t>A snapshot of turbulent flow – Reynolds stress field.</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115" y="2849558"/>
            <a:ext cx="3522671" cy="360796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5695" y="4378998"/>
            <a:ext cx="3171825" cy="2390775"/>
          </a:xfrm>
          <a:prstGeom prst="rect">
            <a:avLst/>
          </a:prstGeom>
        </p:spPr>
      </p:pic>
      <p:sp>
        <p:nvSpPr>
          <p:cNvPr id="15" name="TextBox 14"/>
          <p:cNvSpPr txBox="1"/>
          <p:nvPr/>
        </p:nvSpPr>
        <p:spPr>
          <a:xfrm>
            <a:off x="7024991" y="5825223"/>
            <a:ext cx="1832661" cy="646331"/>
          </a:xfrm>
          <a:prstGeom prst="rect">
            <a:avLst/>
          </a:prstGeom>
          <a:noFill/>
        </p:spPr>
        <p:txBody>
          <a:bodyPr wrap="square" rtlCol="0">
            <a:spAutoFit/>
          </a:bodyPr>
          <a:lstStyle/>
          <a:p>
            <a:r>
              <a:rPr lang="en-US" dirty="0"/>
              <a:t>A Hairpin vortex structure</a:t>
            </a:r>
            <a:r>
              <a:rPr lang="en-US" dirty="0" smtClean="0"/>
              <a:t>.*</a:t>
            </a:r>
            <a:endParaRPr lang="en-US" dirty="0"/>
          </a:p>
        </p:txBody>
      </p:sp>
      <p:sp>
        <p:nvSpPr>
          <p:cNvPr id="12" name="TextBox 11"/>
          <p:cNvSpPr txBox="1"/>
          <p:nvPr/>
        </p:nvSpPr>
        <p:spPr>
          <a:xfrm>
            <a:off x="9078800" y="3175108"/>
            <a:ext cx="2656440" cy="923330"/>
          </a:xfrm>
          <a:prstGeom prst="rect">
            <a:avLst/>
          </a:prstGeom>
          <a:noFill/>
        </p:spPr>
        <p:txBody>
          <a:bodyPr wrap="square" rtlCol="0">
            <a:spAutoFit/>
          </a:bodyPr>
          <a:lstStyle/>
          <a:p>
            <a:r>
              <a:rPr lang="en-US" dirty="0" smtClean="0"/>
              <a:t>2D projection on a plane slicing along the stream wise direction.</a:t>
            </a:r>
            <a:endParaRPr lang="en-US" dirty="0"/>
          </a:p>
        </p:txBody>
      </p:sp>
      <p:sp>
        <p:nvSpPr>
          <p:cNvPr id="4" name="Rectangle 3"/>
          <p:cNvSpPr/>
          <p:nvPr/>
        </p:nvSpPr>
        <p:spPr>
          <a:xfrm>
            <a:off x="274480" y="3359774"/>
            <a:ext cx="2585884" cy="553998"/>
          </a:xfrm>
          <a:prstGeom prst="rect">
            <a:avLst/>
          </a:prstGeom>
        </p:spPr>
        <p:txBody>
          <a:bodyPr wrap="square">
            <a:spAutoFit/>
          </a:bodyPr>
          <a:lstStyle/>
          <a:p>
            <a:r>
              <a:rPr lang="en-US" sz="1000" dirty="0">
                <a:solidFill>
                  <a:schemeClr val="bg1">
                    <a:lumMod val="50000"/>
                  </a:schemeClr>
                </a:solidFill>
              </a:rPr>
              <a:t>Jiménez, Javier. "Cascades in wall-bounded turbulence." </a:t>
            </a:r>
            <a:r>
              <a:rPr lang="en-US" sz="1000" i="1" dirty="0">
                <a:solidFill>
                  <a:schemeClr val="bg1">
                    <a:lumMod val="50000"/>
                  </a:schemeClr>
                </a:solidFill>
              </a:rPr>
              <a:t>Annual Review of Fluid Mechanics</a:t>
            </a:r>
            <a:r>
              <a:rPr lang="en-US" sz="1000" dirty="0">
                <a:solidFill>
                  <a:schemeClr val="bg1">
                    <a:lumMod val="50000"/>
                  </a:schemeClr>
                </a:solidFill>
              </a:rPr>
              <a:t> 44 (2012): 27-45.</a:t>
            </a:r>
          </a:p>
        </p:txBody>
      </p:sp>
      <p:sp>
        <p:nvSpPr>
          <p:cNvPr id="5" name="Rectangle 4"/>
          <p:cNvSpPr/>
          <p:nvPr/>
        </p:nvSpPr>
        <p:spPr>
          <a:xfrm>
            <a:off x="9502877" y="166132"/>
            <a:ext cx="2689123" cy="861774"/>
          </a:xfrm>
          <a:prstGeom prst="rect">
            <a:avLst/>
          </a:prstGeom>
        </p:spPr>
        <p:txBody>
          <a:bodyPr wrap="square">
            <a:spAutoFit/>
          </a:bodyPr>
          <a:lstStyle/>
          <a:p>
            <a:r>
              <a:rPr lang="en-US" sz="1000" dirty="0" smtClean="0">
                <a:solidFill>
                  <a:schemeClr val="bg1">
                    <a:lumMod val="50000"/>
                  </a:schemeClr>
                </a:solidFill>
              </a:rPr>
              <a:t>*Adrian</a:t>
            </a:r>
            <a:r>
              <a:rPr lang="en-US" sz="1000" dirty="0">
                <a:solidFill>
                  <a:schemeClr val="bg1">
                    <a:lumMod val="50000"/>
                  </a:schemeClr>
                </a:solidFill>
              </a:rPr>
              <a:t>, Ronald J., Carl D. </a:t>
            </a:r>
            <a:r>
              <a:rPr lang="en-US" sz="1000" dirty="0" err="1">
                <a:solidFill>
                  <a:schemeClr val="bg1">
                    <a:lumMod val="50000"/>
                  </a:schemeClr>
                </a:solidFill>
              </a:rPr>
              <a:t>Meinhart</a:t>
            </a:r>
            <a:r>
              <a:rPr lang="en-US" sz="1000" dirty="0">
                <a:solidFill>
                  <a:schemeClr val="bg1">
                    <a:lumMod val="50000"/>
                  </a:schemeClr>
                </a:solidFill>
              </a:rPr>
              <a:t>, and Christopher D. Tomkins. "Vortex organization in the outer region of the turbulent boundary layer." </a:t>
            </a:r>
            <a:r>
              <a:rPr lang="en-US" sz="1000" i="1" dirty="0">
                <a:solidFill>
                  <a:schemeClr val="bg1">
                    <a:lumMod val="50000"/>
                  </a:schemeClr>
                </a:solidFill>
              </a:rPr>
              <a:t>Journal of fluid Mechanics</a:t>
            </a:r>
            <a:r>
              <a:rPr lang="en-US" sz="1000" dirty="0">
                <a:solidFill>
                  <a:schemeClr val="bg1">
                    <a:lumMod val="50000"/>
                  </a:schemeClr>
                </a:solidFill>
              </a:rPr>
              <a:t> 422 (2000): 1-54.</a:t>
            </a:r>
          </a:p>
        </p:txBody>
      </p:sp>
    </p:spTree>
    <p:extLst>
      <p:ext uri="{BB962C8B-B14F-4D97-AF65-F5344CB8AC3E}">
        <p14:creationId xmlns:p14="http://schemas.microsoft.com/office/powerpoint/2010/main" val="20929849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SR Using ANNs.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5987" y="1248292"/>
            <a:ext cx="9356813" cy="5320950"/>
          </a:xfrm>
        </p:spPr>
      </p:pic>
    </p:spTree>
    <p:extLst>
      <p:ext uri="{BB962C8B-B14F-4D97-AF65-F5344CB8AC3E}">
        <p14:creationId xmlns:p14="http://schemas.microsoft.com/office/powerpoint/2010/main" val="654584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SR Using ANNs. </a:t>
            </a:r>
            <a:endParaRPr lang="en-US" dirty="0"/>
          </a:p>
        </p:txBody>
      </p:sp>
      <p:sp>
        <p:nvSpPr>
          <p:cNvPr id="2" name="Content Placeholder 1"/>
          <p:cNvSpPr>
            <a:spLocks noGrp="1"/>
          </p:cNvSpPr>
          <p:nvPr>
            <p:ph sz="half" idx="1"/>
          </p:nvPr>
        </p:nvSpPr>
        <p:spPr/>
        <p:txBody>
          <a:bodyPr/>
          <a:lstStyle/>
          <a:p>
            <a:r>
              <a:rPr lang="en-US" dirty="0" smtClean="0"/>
              <a:t>How much data should be used for training? </a:t>
            </a:r>
          </a:p>
          <a:p>
            <a:r>
              <a:rPr lang="en-US" dirty="0" smtClean="0"/>
              <a:t>No improvement beyond 10,000 frames. </a:t>
            </a:r>
          </a:p>
          <a:p>
            <a:r>
              <a:rPr lang="en-US" dirty="0" smtClean="0"/>
              <a:t>For further implementations a training dataset with 20,000 frames and a validation dataset with 5000 frames is considered. </a:t>
            </a:r>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40530" y="1825625"/>
            <a:ext cx="4644940" cy="4351338"/>
          </a:xfrm>
          <a:prstGeom prst="rect">
            <a:avLst/>
          </a:prstGeom>
        </p:spPr>
      </p:pic>
      <p:pic>
        <p:nvPicPr>
          <p:cNvPr id="5"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542" y="566267"/>
            <a:ext cx="2914916" cy="923277"/>
          </a:xfrm>
          <a:prstGeom prst="rect">
            <a:avLst/>
          </a:prstGeom>
        </p:spPr>
      </p:pic>
    </p:spTree>
    <p:extLst>
      <p:ext uri="{BB962C8B-B14F-4D97-AF65-F5344CB8AC3E}">
        <p14:creationId xmlns:p14="http://schemas.microsoft.com/office/powerpoint/2010/main" val="39708484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82" y="68421"/>
            <a:ext cx="10515600" cy="1325563"/>
          </a:xfrm>
        </p:spPr>
        <p:txBody>
          <a:bodyPr/>
          <a:lstStyle/>
          <a:p>
            <a:r>
              <a:rPr lang="en-US" dirty="0" smtClean="0"/>
              <a:t>ANN tuning: </a:t>
            </a:r>
            <a:r>
              <a:rPr lang="en-US" dirty="0" err="1" smtClean="0"/>
              <a:t>Tensorflow’s</a:t>
            </a:r>
            <a:r>
              <a:rPr lang="en-US" dirty="0" smtClean="0"/>
              <a:t> </a:t>
            </a:r>
            <a:r>
              <a:rPr lang="en-US" dirty="0" err="1" smtClean="0"/>
              <a:t>tensorboad</a:t>
            </a:r>
            <a:r>
              <a:rPr lang="en-US" dirty="0" smtClean="0"/>
              <a:t> callback</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0101" y="1162595"/>
            <a:ext cx="10818161" cy="5551714"/>
          </a:xfrm>
        </p:spPr>
      </p:pic>
      <p:sp>
        <p:nvSpPr>
          <p:cNvPr id="4" name="TextBox 3"/>
          <p:cNvSpPr txBox="1"/>
          <p:nvPr/>
        </p:nvSpPr>
        <p:spPr>
          <a:xfrm>
            <a:off x="914399" y="1393984"/>
            <a:ext cx="1541417" cy="369332"/>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 of Layers</a:t>
            </a:r>
            <a:endParaRPr lang="en-US" dirty="0"/>
          </a:p>
        </p:txBody>
      </p:sp>
      <p:sp>
        <p:nvSpPr>
          <p:cNvPr id="6" name="TextBox 5"/>
          <p:cNvSpPr txBox="1"/>
          <p:nvPr/>
        </p:nvSpPr>
        <p:spPr>
          <a:xfrm>
            <a:off x="2851554" y="1403305"/>
            <a:ext cx="2347463" cy="369332"/>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 of units in each layer</a:t>
            </a:r>
            <a:endParaRPr lang="en-US" dirty="0"/>
          </a:p>
        </p:txBody>
      </p:sp>
      <p:sp>
        <p:nvSpPr>
          <p:cNvPr id="7" name="TextBox 6"/>
          <p:cNvSpPr txBox="1"/>
          <p:nvPr/>
        </p:nvSpPr>
        <p:spPr>
          <a:xfrm>
            <a:off x="5342205" y="1427475"/>
            <a:ext cx="2098265" cy="369332"/>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Activation function</a:t>
            </a:r>
            <a:endParaRPr lang="en-US" dirty="0"/>
          </a:p>
        </p:txBody>
      </p:sp>
      <p:sp>
        <p:nvSpPr>
          <p:cNvPr id="8" name="TextBox 7"/>
          <p:cNvSpPr txBox="1"/>
          <p:nvPr/>
        </p:nvSpPr>
        <p:spPr>
          <a:xfrm>
            <a:off x="7583658" y="1425519"/>
            <a:ext cx="1181519" cy="369332"/>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Optimizer</a:t>
            </a:r>
            <a:endParaRPr lang="en-US" dirty="0"/>
          </a:p>
        </p:txBody>
      </p:sp>
      <p:sp>
        <p:nvSpPr>
          <p:cNvPr id="9" name="TextBox 8"/>
          <p:cNvSpPr txBox="1"/>
          <p:nvPr/>
        </p:nvSpPr>
        <p:spPr>
          <a:xfrm>
            <a:off x="9015599" y="1425519"/>
            <a:ext cx="2716962" cy="369332"/>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Loss at the end of training</a:t>
            </a:r>
            <a:endParaRPr lang="en-US" dirty="0"/>
          </a:p>
        </p:txBody>
      </p:sp>
      <p:sp>
        <p:nvSpPr>
          <p:cNvPr id="10" name="Oval 9"/>
          <p:cNvSpPr/>
          <p:nvPr/>
        </p:nvSpPr>
        <p:spPr>
          <a:xfrm>
            <a:off x="1125416" y="5936566"/>
            <a:ext cx="777743" cy="777743"/>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72141" y="1761661"/>
            <a:ext cx="777743" cy="777743"/>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4643" y="5751341"/>
            <a:ext cx="777743" cy="777743"/>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785545" y="3744657"/>
            <a:ext cx="777743" cy="777743"/>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2785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Optimally tuned ANN architecture. </a:t>
            </a:r>
            <a:endParaRPr lang="en-US" dirty="0"/>
          </a:p>
        </p:txBody>
      </p:sp>
      <p:sp>
        <p:nvSpPr>
          <p:cNvPr id="7" name="Content Placeholder 6"/>
          <p:cNvSpPr>
            <a:spLocks noGrp="1"/>
          </p:cNvSpPr>
          <p:nvPr>
            <p:ph sz="half" idx="1"/>
          </p:nvPr>
        </p:nvSpPr>
        <p:spPr>
          <a:xfrm>
            <a:off x="838200" y="1825624"/>
            <a:ext cx="5181600" cy="4803775"/>
          </a:xfrm>
        </p:spPr>
        <p:txBody>
          <a:bodyPr>
            <a:normAutofit fontScale="92500" lnSpcReduction="20000"/>
          </a:bodyPr>
          <a:lstStyle/>
          <a:p>
            <a:r>
              <a:rPr lang="en-US" dirty="0" smtClean="0"/>
              <a:t>1 hidden layer – 1500 neurons.</a:t>
            </a:r>
          </a:p>
          <a:p>
            <a:r>
              <a:rPr lang="en-US" dirty="0" smtClean="0"/>
              <a:t>Exponential linear unit as the activation for hidden layer. </a:t>
            </a:r>
            <a:r>
              <a:rPr lang="en-US" dirty="0" err="1" smtClean="0"/>
              <a:t>Tanh</a:t>
            </a:r>
            <a:r>
              <a:rPr lang="en-US" dirty="0" smtClean="0"/>
              <a:t>() as the activation for output layer. </a:t>
            </a:r>
          </a:p>
          <a:p>
            <a:r>
              <a:rPr lang="en-US" dirty="0" smtClean="0"/>
              <a:t>Step wise </a:t>
            </a:r>
            <a:r>
              <a:rPr lang="en-US" dirty="0" smtClean="0"/>
              <a:t>decaying learning rate profile. </a:t>
            </a:r>
          </a:p>
          <a:p>
            <a:r>
              <a:rPr lang="en-US" dirty="0" smtClean="0"/>
              <a:t>ADAM optimizer. </a:t>
            </a:r>
          </a:p>
          <a:p>
            <a:r>
              <a:rPr lang="en-US" dirty="0" smtClean="0"/>
              <a:t>L2 difference as the training loss function. </a:t>
            </a:r>
          </a:p>
          <a:p>
            <a:r>
              <a:rPr lang="en-US" dirty="0" smtClean="0"/>
              <a:t>Early stopping callback. </a:t>
            </a:r>
          </a:p>
          <a:p>
            <a:endParaRPr lang="en-US" dirty="0"/>
          </a:p>
          <a:p>
            <a:pPr marL="0" indent="0">
              <a:buNone/>
            </a:pPr>
            <a:r>
              <a:rPr lang="en-US" dirty="0" smtClean="0"/>
              <a:t>Trained with 20,000 training frames + 5,000 validation frames</a:t>
            </a:r>
            <a:endParaRPr lang="en-US" dirty="0"/>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5972" y="2373383"/>
            <a:ext cx="5505767" cy="3365921"/>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229" y="1124740"/>
            <a:ext cx="2553056" cy="10383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19823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SR Using ANNs.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5987" y="1248292"/>
            <a:ext cx="9356813" cy="5320950"/>
          </a:xfrm>
        </p:spPr>
      </p:pic>
    </p:spTree>
    <p:extLst>
      <p:ext uri="{BB962C8B-B14F-4D97-AF65-F5344CB8AC3E}">
        <p14:creationId xmlns:p14="http://schemas.microsoft.com/office/powerpoint/2010/main" val="40154921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ML SR – training and validation losses. </a:t>
            </a:r>
            <a:endParaRPr lang="en-US" dirty="0"/>
          </a:p>
        </p:txBody>
      </p:sp>
      <p:pic>
        <p:nvPicPr>
          <p:cNvPr id="9"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884" y="1229049"/>
            <a:ext cx="2914916" cy="923277"/>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7562850" y="5850259"/>
                <a:ext cx="3790950" cy="646331"/>
              </a:xfrm>
              <a:prstGeom prst="rect">
                <a:avLst/>
              </a:prstGeom>
              <a:noFill/>
            </p:spPr>
            <p:txBody>
              <a:bodyPr wrap="square" rtlCol="0">
                <a:spAutoFit/>
              </a:bodyPr>
              <a:lstStyle/>
              <a:p>
                <a:r>
                  <a:rPr lang="en-US" b="0" dirty="0" smtClean="0"/>
                  <a:t>Average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𝑆𝑅</m:t>
                        </m:r>
                      </m:sub>
                    </m:sSub>
                  </m:oMath>
                </a14:m>
                <a:r>
                  <a:rPr lang="en-US" dirty="0" smtClean="0"/>
                  <a:t> for </a:t>
                </a:r>
                <a:r>
                  <a:rPr lang="en-US" dirty="0" err="1" smtClean="0"/>
                  <a:t>bicubic</a:t>
                </a:r>
                <a:r>
                  <a:rPr lang="en-US" dirty="0" smtClean="0"/>
                  <a:t> interpolation – </a:t>
                </a:r>
                <a:r>
                  <a:rPr lang="en-US" dirty="0" smtClean="0"/>
                  <a:t>0.1327 (Shown in green)</a:t>
                </a:r>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7562850" y="5850259"/>
                <a:ext cx="3790950" cy="646331"/>
              </a:xfrm>
              <a:prstGeom prst="rect">
                <a:avLst/>
              </a:prstGeom>
              <a:blipFill>
                <a:blip r:embed="rId4"/>
                <a:stretch>
                  <a:fillRect l="-1447" t="-5660" r="-804" b="-14151"/>
                </a:stretch>
              </a:blipFill>
            </p:spPr>
            <p:txBody>
              <a:bodyPr/>
              <a:lstStyle/>
              <a:p>
                <a:r>
                  <a:rPr lang="en-US">
                    <a:noFill/>
                  </a:rPr>
                  <a:t> </a:t>
                </a:r>
              </a:p>
            </p:txBody>
          </p:sp>
        </mc:Fallback>
      </mc:AlternateContent>
      <p:pic>
        <p:nvPicPr>
          <p:cNvPr id="6" name="Content Placeholder 5"/>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838200" y="2393302"/>
            <a:ext cx="5154861" cy="3215983"/>
          </a:xfrm>
        </p:spPr>
      </p:pic>
      <p:pic>
        <p:nvPicPr>
          <p:cNvPr id="10" name="Content Placeholder 9"/>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438363" y="2393301"/>
            <a:ext cx="5384061" cy="3215983"/>
          </a:xfrm>
        </p:spPr>
      </p:pic>
    </p:spTree>
    <p:extLst>
      <p:ext uri="{BB962C8B-B14F-4D97-AF65-F5344CB8AC3E}">
        <p14:creationId xmlns:p14="http://schemas.microsoft.com/office/powerpoint/2010/main" val="1193487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dirty="0" smtClean="0"/>
              <a:t>ML SR - Reconstructions</a:t>
            </a:r>
            <a:endParaRPr lang="en-US" dirty="0"/>
          </a:p>
        </p:txBody>
      </p:sp>
      <p:sp>
        <p:nvSpPr>
          <p:cNvPr id="4" name="Content Placeholder 3"/>
          <p:cNvSpPr>
            <a:spLocks noGrp="1"/>
          </p:cNvSpPr>
          <p:nvPr>
            <p:ph idx="1"/>
          </p:nvPr>
        </p:nvSpPr>
        <p:spPr/>
        <p:txBody>
          <a:bodyPr/>
          <a:lstStyle/>
          <a:p>
            <a:endParaRPr lang="en-US" dirty="0" smtClean="0"/>
          </a:p>
          <a:p>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661" y="907700"/>
            <a:ext cx="4463900" cy="2768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1787" y="913111"/>
            <a:ext cx="4322789" cy="270580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8116" y="3608931"/>
            <a:ext cx="4527884" cy="278311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1786" y="3608931"/>
            <a:ext cx="4322789" cy="2657053"/>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773354" y="6415664"/>
                <a:ext cx="151682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𝑆𝑅</m:t>
                          </m:r>
                        </m:sub>
                      </m:sSub>
                      <m:r>
                        <a:rPr lang="en-US" b="0" i="1" smtClean="0">
                          <a:latin typeface="Cambria Math" panose="02040503050406030204" pitchFamily="18" charset="0"/>
                        </a:rPr>
                        <m:t>=</m:t>
                      </m:r>
                      <m:r>
                        <m:rPr>
                          <m:nor/>
                        </m:rPr>
                        <a:rPr lang="en-US"/>
                        <m:t>0</m:t>
                      </m:r>
                      <m:r>
                        <m:rPr>
                          <m:nor/>
                        </m:rPr>
                        <a:rPr lang="en-US" b="0" i="0" smtClean="0"/>
                        <m:t>.</m:t>
                      </m:r>
                      <m:r>
                        <m:rPr>
                          <m:nor/>
                        </m:rPr>
                        <a:rPr lang="en-US"/>
                        <m:t>2031</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773354" y="6415664"/>
                <a:ext cx="151682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658911" y="6355005"/>
                <a:ext cx="157453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𝑆𝑅</m:t>
                          </m:r>
                        </m:sub>
                      </m:sSub>
                      <m:r>
                        <a:rPr lang="en-US" b="0" i="1" smtClean="0">
                          <a:latin typeface="Cambria Math" panose="02040503050406030204" pitchFamily="18" charset="0"/>
                        </a:rPr>
                        <m:t>=</m:t>
                      </m:r>
                      <m:r>
                        <m:rPr>
                          <m:nor/>
                        </m:rPr>
                        <a:rPr lang="en-US"/>
                        <m:t>0</m:t>
                      </m:r>
                      <m:r>
                        <m:rPr>
                          <m:nor/>
                        </m:rPr>
                        <a:rPr lang="en-US" b="0" i="0" smtClean="0"/>
                        <m:t>.</m:t>
                      </m:r>
                      <m:r>
                        <m:rPr>
                          <m:nor/>
                        </m:rPr>
                        <a:rPr lang="en-US"/>
                        <m:t>1766.</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7658911" y="6355005"/>
                <a:ext cx="1574534" cy="369332"/>
              </a:xfrm>
              <a:prstGeom prst="rect">
                <a:avLst/>
              </a:prstGeom>
              <a:blipFill>
                <a:blip r:embed="rId8"/>
                <a:stretch>
                  <a:fillRect/>
                </a:stretch>
              </a:blipFill>
            </p:spPr>
            <p:txBody>
              <a:bodyPr/>
              <a:lstStyle/>
              <a:p>
                <a:r>
                  <a:rPr lang="en-US">
                    <a:noFill/>
                  </a:rPr>
                  <a:t> </a:t>
                </a:r>
              </a:p>
            </p:txBody>
          </p:sp>
        </mc:Fallback>
      </mc:AlternateContent>
      <p:sp>
        <p:nvSpPr>
          <p:cNvPr id="12" name="TextBox 11"/>
          <p:cNvSpPr txBox="1"/>
          <p:nvPr/>
        </p:nvSpPr>
        <p:spPr>
          <a:xfrm>
            <a:off x="96777" y="1074466"/>
            <a:ext cx="11756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Low resolution</a:t>
            </a:r>
            <a:endParaRPr lang="en-US" dirty="0"/>
          </a:p>
        </p:txBody>
      </p:sp>
      <p:sp>
        <p:nvSpPr>
          <p:cNvPr id="13" name="TextBox 12"/>
          <p:cNvSpPr txBox="1"/>
          <p:nvPr/>
        </p:nvSpPr>
        <p:spPr>
          <a:xfrm>
            <a:off x="10864576" y="1106917"/>
            <a:ext cx="117565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High resolution (3X)</a:t>
            </a:r>
            <a:endParaRPr lang="en-US" dirty="0"/>
          </a:p>
        </p:txBody>
      </p:sp>
      <p:sp>
        <p:nvSpPr>
          <p:cNvPr id="14" name="TextBox 13"/>
          <p:cNvSpPr txBox="1"/>
          <p:nvPr/>
        </p:nvSpPr>
        <p:spPr>
          <a:xfrm>
            <a:off x="101671" y="4855654"/>
            <a:ext cx="11756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Bi-cubic SR</a:t>
            </a:r>
            <a:endParaRPr lang="en-US" dirty="0"/>
          </a:p>
        </p:txBody>
      </p:sp>
      <p:sp>
        <p:nvSpPr>
          <p:cNvPr id="15" name="TextBox 14"/>
          <p:cNvSpPr txBox="1"/>
          <p:nvPr/>
        </p:nvSpPr>
        <p:spPr>
          <a:xfrm>
            <a:off x="10914672" y="4503777"/>
            <a:ext cx="117565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ANN SR</a:t>
            </a:r>
            <a:endParaRPr lang="en-US" dirty="0"/>
          </a:p>
        </p:txBody>
      </p:sp>
      <p:pic>
        <p:nvPicPr>
          <p:cNvPr id="16" name="Content Placeholder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02852" y="196289"/>
            <a:ext cx="2030593" cy="643175"/>
          </a:xfrm>
          <a:prstGeom prst="rect">
            <a:avLst/>
          </a:prstGeom>
        </p:spPr>
      </p:pic>
    </p:spTree>
    <p:extLst>
      <p:ext uri="{BB962C8B-B14F-4D97-AF65-F5344CB8AC3E}">
        <p14:creationId xmlns:p14="http://schemas.microsoft.com/office/powerpoint/2010/main" val="1684349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SR – comparison </a:t>
            </a:r>
            <a:endParaRPr lang="en-US" dirty="0"/>
          </a:p>
        </p:txBody>
      </p:sp>
      <p:sp>
        <p:nvSpPr>
          <p:cNvPr id="4" name="Content Placeholder 3"/>
          <p:cNvSpPr>
            <a:spLocks noGrp="1"/>
          </p:cNvSpPr>
          <p:nvPr>
            <p:ph sz="half" idx="2"/>
          </p:nvPr>
        </p:nvSpPr>
        <p:spPr>
          <a:xfrm>
            <a:off x="7010400" y="589440"/>
            <a:ext cx="5181600" cy="4351338"/>
          </a:xfrm>
        </p:spPr>
        <p:txBody>
          <a:bodyPr/>
          <a:lstStyle/>
          <a:p>
            <a:r>
              <a:rPr lang="en-US" dirty="0" smtClean="0"/>
              <a:t>Performs comparatively better than other interpolation methods. </a:t>
            </a:r>
          </a:p>
          <a:p>
            <a:r>
              <a:rPr lang="en-US" dirty="0" smtClean="0"/>
              <a:t>~ </a:t>
            </a:r>
            <a:r>
              <a:rPr lang="en-US" dirty="0" smtClean="0"/>
              <a:t>32</a:t>
            </a:r>
            <a:r>
              <a:rPr lang="en-US" dirty="0" smtClean="0"/>
              <a:t>% lower loss. </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51659" y="2330769"/>
            <a:ext cx="8488681" cy="4344916"/>
          </a:xfrm>
        </p:spPr>
      </p:pic>
    </p:spTree>
    <p:extLst>
      <p:ext uri="{BB962C8B-B14F-4D97-AF65-F5344CB8AC3E}">
        <p14:creationId xmlns:p14="http://schemas.microsoft.com/office/powerpoint/2010/main" val="4148905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dirty="0"/>
              <a:t>ML SR – Turbulent Characteristics.</a:t>
            </a:r>
          </a:p>
        </p:txBody>
      </p:sp>
      <p:sp>
        <p:nvSpPr>
          <p:cNvPr id="4" name="Content Placeholder 3"/>
          <p:cNvSpPr>
            <a:spLocks noGrp="1"/>
          </p:cNvSpPr>
          <p:nvPr>
            <p:ph idx="1"/>
          </p:nvPr>
        </p:nvSpPr>
        <p:spPr>
          <a:xfrm>
            <a:off x="868805" y="1715079"/>
            <a:ext cx="10515600" cy="4351338"/>
          </a:xfrm>
        </p:spPr>
        <p:txBody>
          <a:bodyPr/>
          <a:lstStyle/>
          <a:p>
            <a:endParaRPr lang="en-US" dirty="0" smtClean="0"/>
          </a:p>
          <a:p>
            <a:endParaRPr lang="en-US" dirty="0"/>
          </a:p>
          <a:p>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101671" y="5802318"/>
                <a:ext cx="151682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𝑆𝑅</m:t>
                          </m:r>
                        </m:sub>
                      </m:sSub>
                      <m:r>
                        <a:rPr lang="en-US" b="0" i="1" smtClean="0">
                          <a:latin typeface="Cambria Math" panose="02040503050406030204" pitchFamily="18" charset="0"/>
                        </a:rPr>
                        <m:t>=</m:t>
                      </m:r>
                      <m:r>
                        <m:rPr>
                          <m:nor/>
                        </m:rPr>
                        <a:rPr lang="en-US" dirty="0"/>
                        <m:t>0.</m:t>
                      </m:r>
                      <m:r>
                        <m:rPr>
                          <m:nor/>
                        </m:rPr>
                        <a:rPr lang="en-US" b="0" i="0" dirty="0" smtClean="0"/>
                        <m:t>0</m:t>
                      </m:r>
                      <m:r>
                        <m:rPr>
                          <m:nor/>
                        </m:rPr>
                        <a:rPr lang="en-US" dirty="0"/>
                        <m:t>352</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01671" y="5802318"/>
                <a:ext cx="1516825"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644483" y="5177322"/>
                <a:ext cx="139980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𝑆𝑅</m:t>
                          </m:r>
                        </m:sub>
                      </m:sSub>
                      <m:r>
                        <a:rPr lang="en-US" b="0" i="1" smtClean="0">
                          <a:latin typeface="Cambria Math" panose="02040503050406030204" pitchFamily="18" charset="0"/>
                        </a:rPr>
                        <m:t>=</m:t>
                      </m:r>
                      <m:r>
                        <m:rPr>
                          <m:nor/>
                        </m:rPr>
                        <a:rPr lang="en-US" dirty="0"/>
                        <m:t>0.027</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0644483" y="5177322"/>
                <a:ext cx="13998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4538" y="1504614"/>
                <a:ext cx="117565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HR – True variance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14538" y="1504614"/>
                <a:ext cx="1175657" cy="923330"/>
              </a:xfrm>
              <a:prstGeom prst="rect">
                <a:avLst/>
              </a:prstGeom>
              <a:blipFill>
                <a:blip r:embed="rId5"/>
                <a:stretch>
                  <a:fillRect l="-4103" t="-3268" b="-9150"/>
                </a:stretch>
              </a:blipFill>
            </p:spPr>
            <p:txBody>
              <a:bodyPr/>
              <a:lstStyle/>
              <a:p>
                <a:r>
                  <a:rPr lang="en-US">
                    <a:noFill/>
                  </a:rPr>
                  <a:t> </a:t>
                </a:r>
              </a:p>
            </p:txBody>
          </p:sp>
        </mc:Fallback>
      </mc:AlternateContent>
      <p:pic>
        <p:nvPicPr>
          <p:cNvPr id="16" name="Content Placeholder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3207" y="238614"/>
            <a:ext cx="2030593" cy="643175"/>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2679" y="942785"/>
            <a:ext cx="4329277" cy="2676132"/>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8220" y="946796"/>
            <a:ext cx="4322789" cy="2672121"/>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8388" y="3603684"/>
            <a:ext cx="4450914" cy="2751321"/>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9770" y="3661939"/>
            <a:ext cx="4230290" cy="2614943"/>
          </a:xfrm>
          <a:prstGeom prst="rect">
            <a:avLst/>
          </a:prstGeom>
        </p:spPr>
      </p:pic>
      <mc:AlternateContent xmlns:mc="http://schemas.openxmlformats.org/markup-compatibility/2006">
        <mc:Choice xmlns:a14="http://schemas.microsoft.com/office/drawing/2010/main" Requires="a14">
          <p:sp>
            <p:nvSpPr>
              <p:cNvPr id="19" name="TextBox 18"/>
              <p:cNvSpPr txBox="1"/>
              <p:nvPr/>
            </p:nvSpPr>
            <p:spPr>
              <a:xfrm>
                <a:off x="10602535" y="2386746"/>
                <a:ext cx="151682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𝑆𝑅</m:t>
                          </m:r>
                        </m:sub>
                      </m:sSub>
                      <m:r>
                        <a:rPr lang="en-US" b="0" i="1" smtClean="0">
                          <a:latin typeface="Cambria Math" panose="02040503050406030204" pitchFamily="18" charset="0"/>
                        </a:rPr>
                        <m:t>=</m:t>
                      </m:r>
                      <m:r>
                        <m:rPr>
                          <m:nor/>
                        </m:rPr>
                        <a:rPr lang="en-US" b="0" i="0" dirty="0" smtClean="0"/>
                        <m:t>0.0164</m:t>
                      </m:r>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10602535" y="2386746"/>
                <a:ext cx="151682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0660446" y="1058656"/>
                <a:ext cx="117565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ANN SR - variance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0660446" y="1058656"/>
                <a:ext cx="1175657" cy="923330"/>
              </a:xfrm>
              <a:prstGeom prst="rect">
                <a:avLst/>
              </a:prstGeom>
              <a:blipFill>
                <a:blip r:embed="rId12"/>
                <a:stretch>
                  <a:fillRect l="-4103" t="-3268" b="-91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4208" y="4248467"/>
                <a:ext cx="1527983"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Linear Interpolation SR - variance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74208" y="4248467"/>
                <a:ext cx="1527983" cy="1200329"/>
              </a:xfrm>
              <a:prstGeom prst="rect">
                <a:avLst/>
              </a:prstGeom>
              <a:blipFill>
                <a:blip r:embed="rId13"/>
                <a:stretch>
                  <a:fillRect l="-2767" t="-2513" b="-65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0602535" y="3689902"/>
                <a:ext cx="1527983"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t>Bicubic</a:t>
                </a:r>
                <a:r>
                  <a:rPr lang="en-US" dirty="0" smtClean="0"/>
                  <a:t> Interpolation SR - variance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0602535" y="3689902"/>
                <a:ext cx="1527983" cy="1200329"/>
              </a:xfrm>
              <a:prstGeom prst="rect">
                <a:avLst/>
              </a:prstGeom>
              <a:blipFill>
                <a:blip r:embed="rId14"/>
                <a:stretch>
                  <a:fillRect l="-2767" t="-2010" b="-6533"/>
                </a:stretch>
              </a:blipFill>
            </p:spPr>
            <p:txBody>
              <a:bodyPr/>
              <a:lstStyle/>
              <a:p>
                <a:r>
                  <a:rPr lang="en-US">
                    <a:noFill/>
                  </a:rPr>
                  <a:t> </a:t>
                </a:r>
              </a:p>
            </p:txBody>
          </p:sp>
        </mc:Fallback>
      </mc:AlternateContent>
    </p:spTree>
    <p:extLst>
      <p:ext uri="{BB962C8B-B14F-4D97-AF65-F5344CB8AC3E}">
        <p14:creationId xmlns:p14="http://schemas.microsoft.com/office/powerpoint/2010/main" val="32671184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ML SR – Turbulent Characteristics.</a:t>
            </a:r>
          </a:p>
        </p:txBody>
      </p:sp>
      <mc:AlternateContent xmlns:mc="http://schemas.openxmlformats.org/markup-compatibility/2006">
        <mc:Choice xmlns:a14="http://schemas.microsoft.com/office/drawing/2010/main" Requires="a14">
          <p:sp>
            <p:nvSpPr>
              <p:cNvPr id="2" name="Content Placeholder 1"/>
              <p:cNvSpPr>
                <a:spLocks noGrp="1"/>
              </p:cNvSpPr>
              <p:nvPr>
                <p:ph sz="half" idx="2"/>
              </p:nvPr>
            </p:nvSpPr>
            <p:spPr>
              <a:xfrm>
                <a:off x="8979877" y="1690688"/>
                <a:ext cx="2819400" cy="4351338"/>
              </a:xfrm>
            </p:spPr>
            <p:txBody>
              <a:bodyPr>
                <a:normAutofit/>
              </a:bodyPr>
              <a:lstStyle/>
              <a:p>
                <a:pPr marL="0" indent="0">
                  <a:buNone/>
                </a:pPr>
                <a:r>
                  <a:rPr lang="en-US" dirty="0" smtClean="0"/>
                  <a:t>Average </a:t>
                </a:r>
                <a:r>
                  <a:rPr lang="en-US" dirty="0"/>
                  <a:t>of the maximum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in all frames of validation </a:t>
                </a:r>
                <a:r>
                  <a:rPr lang="en-US" dirty="0" smtClean="0"/>
                  <a:t>dataset. </a:t>
                </a:r>
                <a:endParaRPr lang="en-US" dirty="0"/>
              </a:p>
              <a:p>
                <a:pPr marL="0" indent="0">
                  <a:buNone/>
                </a:pPr>
                <a:endParaRPr lang="en-US" dirty="0" smtClean="0"/>
              </a:p>
              <a:p>
                <a:pPr marL="0" indent="0">
                  <a:buNone/>
                </a:pPr>
                <a:r>
                  <a:rPr lang="en-US" dirty="0" smtClean="0"/>
                  <a:t>Checking potential vulnerabilities in ANNs. </a:t>
                </a:r>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sz="half" idx="2"/>
              </p:nvPr>
            </p:nvSpPr>
            <p:spPr>
              <a:xfrm>
                <a:off x="8979877" y="1690688"/>
                <a:ext cx="2819400" cy="4351338"/>
              </a:xfrm>
              <a:blipFill>
                <a:blip r:embed="rId3"/>
                <a:stretch>
                  <a:fillRect l="-4320" t="-2241" r="-5616" b="-140"/>
                </a:stretch>
              </a:blipFill>
            </p:spPr>
            <p:txBody>
              <a:bodyPr/>
              <a:lstStyle/>
              <a:p>
                <a:r>
                  <a:rPr lang="en-US">
                    <a:noFill/>
                  </a:rPr>
                  <a:t> </a:t>
                </a:r>
              </a:p>
            </p:txBody>
          </p:sp>
        </mc:Fallback>
      </mc:AlternateContent>
      <p:pic>
        <p:nvPicPr>
          <p:cNvPr id="4" name="Content Placeholder 3"/>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00823" y="1299003"/>
            <a:ext cx="7280795" cy="5134708"/>
          </a:xfrm>
        </p:spPr>
      </p:pic>
    </p:spTree>
    <p:extLst>
      <p:ext uri="{BB962C8B-B14F-4D97-AF65-F5344CB8AC3E}">
        <p14:creationId xmlns:p14="http://schemas.microsoft.com/office/powerpoint/2010/main" val="1808794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8070" y="-30362"/>
            <a:ext cx="10515600" cy="1325563"/>
          </a:xfrm>
        </p:spPr>
        <p:txBody>
          <a:bodyPr/>
          <a:lstStyle/>
          <a:p>
            <a:r>
              <a:rPr lang="en-US" dirty="0"/>
              <a:t>Identifying hairpin vortices by hand.</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838200" y="1195359"/>
                <a:ext cx="4768516" cy="5253567"/>
              </a:xfrm>
            </p:spPr>
            <p:txBody>
              <a:bodyPr>
                <a:normAutofit/>
              </a:bodyPr>
              <a:lstStyle/>
              <a:p>
                <a:r>
                  <a:rPr lang="en-US" sz="2000" dirty="0" smtClean="0"/>
                  <a:t>The wall normal stream wise velocity field is plotted.  </a:t>
                </a:r>
              </a:p>
              <a:p>
                <a:r>
                  <a:rPr lang="en-US" sz="2000" dirty="0" smtClean="0"/>
                  <a:t>When subtracted </a:t>
                </a:r>
                <a:r>
                  <a:rPr lang="en-US" sz="2000" dirty="0"/>
                  <a:t>by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oMath>
                </a14:m>
                <a:r>
                  <a:rPr lang="en-US" sz="2000" dirty="0" smtClean="0"/>
                  <a:t>*, vortices can be identified by eye, by looking for closed circles.</a:t>
                </a:r>
              </a:p>
              <a:p>
                <a:r>
                  <a:rPr lang="en-US" sz="2000" dirty="0" smtClean="0"/>
                  <a:t>Like </a:t>
                </a:r>
                <a:r>
                  <a:rPr lang="en-US" sz="2000" dirty="0"/>
                  <a:t>the A, B and C on the </a:t>
                </a:r>
                <a:r>
                  <a:rPr lang="en-US" sz="2000" dirty="0" smtClean="0"/>
                  <a:t>right, which move with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oMath>
                </a14:m>
                <a:r>
                  <a:rPr lang="en-US" sz="2000" dirty="0" smtClean="0"/>
                  <a:t>*. </a:t>
                </a:r>
                <a:endParaRPr lang="en-US" sz="2000" dirty="0"/>
              </a:p>
              <a:p>
                <a:r>
                  <a:rPr lang="en-US" sz="2000" dirty="0"/>
                  <a:t>All other structures are not observable.</a:t>
                </a:r>
              </a:p>
              <a:p>
                <a:r>
                  <a:rPr lang="en-US" sz="2000" dirty="0" smtClean="0"/>
                  <a:t>To identify all vortices in a frame, we need to go over </a:t>
                </a:r>
                <a:r>
                  <a:rPr lang="en-US" sz="2000" dirty="0"/>
                  <a:t>a range of convective velocities </a:t>
                </a:r>
                <a:r>
                  <a:rPr lang="en-US" sz="2000" dirty="0" smtClean="0"/>
                  <a:t>and observe for circles manually </a:t>
                </a:r>
                <a:r>
                  <a:rPr lang="en-US" sz="2000" dirty="0"/>
                  <a:t>at each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𝐶</m:t>
                        </m:r>
                      </m:sub>
                    </m:sSub>
                  </m:oMath>
                </a14:m>
                <a:r>
                  <a:rPr lang="en-US" sz="2000" dirty="0" smtClean="0"/>
                  <a:t>.</a:t>
                </a:r>
                <a:endParaRPr lang="en-US" sz="2000" dirty="0"/>
              </a:p>
              <a:p>
                <a:pPr marL="0" indent="0" algn="ctr">
                  <a:buNone/>
                </a:pPr>
                <a:r>
                  <a:rPr lang="en-US" sz="2400" dirty="0"/>
                  <a:t>Can we automate this procedure? </a:t>
                </a:r>
              </a:p>
              <a:p>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838200" y="1195359"/>
                <a:ext cx="4768516" cy="5253567"/>
              </a:xfrm>
              <a:blipFill>
                <a:blip r:embed="rId3"/>
                <a:stretch>
                  <a:fillRect l="-1151" t="-1160" r="-2430"/>
                </a:stretch>
              </a:blipFill>
            </p:spPr>
            <p:txBody>
              <a:bodyPr/>
              <a:lstStyle/>
              <a:p>
                <a:r>
                  <a:rPr lang="en-US">
                    <a:noFill/>
                  </a:rPr>
                  <a:t> </a:t>
                </a:r>
              </a:p>
            </p:txBody>
          </p:sp>
        </mc:Fallback>
      </mc:AlternateContent>
      <p:pic>
        <p:nvPicPr>
          <p:cNvPr id="10" name="Content Placeholder 8"/>
          <p:cNvPicPr>
            <a:picLocks noChangeAspect="1"/>
          </p:cNvPicPr>
          <p:nvPr/>
        </p:nvPicPr>
        <p:blipFill rotWithShape="1">
          <a:blip r:embed="rId4">
            <a:extLst>
              <a:ext uri="{28A0092B-C50C-407E-A947-70E740481C1C}">
                <a14:useLocalDpi xmlns:a14="http://schemas.microsoft.com/office/drawing/2010/main" val="0"/>
              </a:ext>
            </a:extLst>
          </a:blip>
          <a:srcRect t="3456" r="3567"/>
          <a:stretch/>
        </p:blipFill>
        <p:spPr>
          <a:xfrm>
            <a:off x="6091646" y="1294897"/>
            <a:ext cx="5911466" cy="4915684"/>
          </a:xfrm>
          <a:prstGeom prst="rect">
            <a:avLst/>
          </a:prstGeom>
        </p:spPr>
      </p:pic>
      <p:sp>
        <p:nvSpPr>
          <p:cNvPr id="11" name="Oval 10"/>
          <p:cNvSpPr/>
          <p:nvPr/>
        </p:nvSpPr>
        <p:spPr>
          <a:xfrm>
            <a:off x="10036055" y="2492478"/>
            <a:ext cx="902730" cy="898521"/>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Rectangle 5"/>
          <p:cNvSpPr/>
          <p:nvPr/>
        </p:nvSpPr>
        <p:spPr>
          <a:xfrm>
            <a:off x="9502877" y="333586"/>
            <a:ext cx="2689123" cy="861774"/>
          </a:xfrm>
          <a:prstGeom prst="rect">
            <a:avLst/>
          </a:prstGeom>
        </p:spPr>
        <p:txBody>
          <a:bodyPr wrap="square">
            <a:spAutoFit/>
          </a:bodyPr>
          <a:lstStyle/>
          <a:p>
            <a:r>
              <a:rPr lang="en-US" sz="1000" dirty="0" smtClean="0"/>
              <a:t>*Adrian</a:t>
            </a:r>
            <a:r>
              <a:rPr lang="en-US" sz="1000" dirty="0"/>
              <a:t>, Ronald J., Carl D. </a:t>
            </a:r>
            <a:r>
              <a:rPr lang="en-US" sz="1000" dirty="0" err="1"/>
              <a:t>Meinhart</a:t>
            </a:r>
            <a:r>
              <a:rPr lang="en-US" sz="1000" dirty="0"/>
              <a:t>, and Christopher D. Tomkins. "Vortex organization in the outer region of the turbulent boundary layer." </a:t>
            </a:r>
            <a:r>
              <a:rPr lang="en-US" sz="1000" i="1" dirty="0"/>
              <a:t>Journal of fluid Mechanics</a:t>
            </a:r>
            <a:r>
              <a:rPr lang="en-US" sz="1000" dirty="0"/>
              <a:t> 422 (2000): 1-54.</a:t>
            </a:r>
          </a:p>
        </p:txBody>
      </p:sp>
    </p:spTree>
    <p:extLst>
      <p:ext uri="{BB962C8B-B14F-4D97-AF65-F5344CB8AC3E}">
        <p14:creationId xmlns:p14="http://schemas.microsoft.com/office/powerpoint/2010/main" val="12615482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4" name="Content Placeholder 3"/>
          <p:cNvSpPr>
            <a:spLocks noGrp="1"/>
          </p:cNvSpPr>
          <p:nvPr>
            <p:ph idx="1"/>
          </p:nvPr>
        </p:nvSpPr>
        <p:spPr/>
        <p:txBody>
          <a:bodyPr>
            <a:normAutofit/>
          </a:bodyPr>
          <a:lstStyle/>
          <a:p>
            <a:r>
              <a:rPr lang="en-US" sz="2600" dirty="0" smtClean="0"/>
              <a:t>Identified the magnitude of data ideal for training SR </a:t>
            </a:r>
            <a:r>
              <a:rPr lang="en-US" sz="2600" dirty="0" smtClean="0"/>
              <a:t>models using PIV data. </a:t>
            </a:r>
            <a:endParaRPr lang="en-US" sz="2600" dirty="0" smtClean="0"/>
          </a:p>
          <a:p>
            <a:r>
              <a:rPr lang="en-US" sz="2600" dirty="0" smtClean="0"/>
              <a:t>Successfully shows ANNs can accurately perform SR on PIV data. </a:t>
            </a:r>
          </a:p>
          <a:p>
            <a:r>
              <a:rPr lang="en-US" sz="2600" dirty="0" smtClean="0"/>
              <a:t>Identified that the performance is superior compared to traditional interpolation methods. </a:t>
            </a:r>
          </a:p>
          <a:p>
            <a:r>
              <a:rPr lang="en-US" sz="2600" dirty="0" smtClean="0"/>
              <a:t>Validated the performance of ANNs by evaluating </a:t>
            </a:r>
            <a:r>
              <a:rPr lang="en-US" sz="2600" dirty="0" smtClean="0"/>
              <a:t>derived turbulent characteristics</a:t>
            </a:r>
            <a:r>
              <a:rPr lang="en-US" sz="2600" dirty="0" smtClean="0"/>
              <a:t>.</a:t>
            </a:r>
            <a:endParaRPr lang="en-US" dirty="0"/>
          </a:p>
          <a:p>
            <a:pPr marL="0" indent="0" algn="ctr">
              <a:buNone/>
            </a:pPr>
            <a:r>
              <a:rPr lang="en-US" dirty="0">
                <a:solidFill>
                  <a:srgbClr val="7030A0"/>
                </a:solidFill>
              </a:rPr>
              <a:t>Python code available on GITHUB at </a:t>
            </a:r>
          </a:p>
          <a:p>
            <a:pPr marL="0" indent="0">
              <a:buNone/>
            </a:pPr>
            <a:r>
              <a:rPr lang="en-US" dirty="0">
                <a:solidFill>
                  <a:srgbClr val="7030A0"/>
                </a:solidFill>
              </a:rPr>
              <a:t>	</a:t>
            </a:r>
            <a:r>
              <a:rPr lang="en-US" dirty="0" smtClean="0">
                <a:solidFill>
                  <a:srgbClr val="7030A0"/>
                </a:solidFill>
              </a:rPr>
              <a:t>	https</a:t>
            </a:r>
            <a:r>
              <a:rPr lang="en-US" dirty="0">
                <a:solidFill>
                  <a:srgbClr val="7030A0"/>
                </a:solidFill>
              </a:rPr>
              <a:t>://github.com/kommalapatisahil/superResolution</a:t>
            </a:r>
          </a:p>
          <a:p>
            <a:endParaRPr lang="en-US" dirty="0">
              <a:solidFill>
                <a:srgbClr val="000000"/>
              </a:solidFill>
            </a:endParaRPr>
          </a:p>
          <a:p>
            <a:endParaRPr lang="en-US" dirty="0"/>
          </a:p>
          <a:p>
            <a:endParaRPr lang="en-US" dirty="0"/>
          </a:p>
        </p:txBody>
      </p:sp>
    </p:spTree>
    <p:extLst>
      <p:ext uri="{BB962C8B-B14F-4D97-AF65-F5344CB8AC3E}">
        <p14:creationId xmlns:p14="http://schemas.microsoft.com/office/powerpoint/2010/main" val="37220439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t>
            </a:r>
            <a:endParaRPr lang="en-US" dirty="0"/>
          </a:p>
        </p:txBody>
      </p:sp>
      <p:sp>
        <p:nvSpPr>
          <p:cNvPr id="3" name="Content Placeholder 2"/>
          <p:cNvSpPr>
            <a:spLocks noGrp="1"/>
          </p:cNvSpPr>
          <p:nvPr>
            <p:ph idx="1"/>
          </p:nvPr>
        </p:nvSpPr>
        <p:spPr>
          <a:xfrm>
            <a:off x="838200" y="1825625"/>
            <a:ext cx="10515600" cy="4731292"/>
          </a:xfrm>
        </p:spPr>
        <p:txBody>
          <a:bodyPr>
            <a:normAutofit/>
          </a:bodyPr>
          <a:lstStyle/>
          <a:p>
            <a:pPr marL="0" indent="0">
              <a:buNone/>
            </a:pPr>
            <a:r>
              <a:rPr lang="en-US" dirty="0" smtClean="0"/>
              <a:t>Research advised by</a:t>
            </a:r>
            <a:endParaRPr lang="en-US" dirty="0" smtClean="0"/>
          </a:p>
          <a:p>
            <a:r>
              <a:rPr lang="en-US" dirty="0" smtClean="0"/>
              <a:t>Prof. Owen </a:t>
            </a:r>
            <a:r>
              <a:rPr lang="en-US" dirty="0" smtClean="0"/>
              <a:t>Williams (UW-AA) </a:t>
            </a:r>
            <a:endParaRPr lang="en-US" dirty="0" smtClean="0"/>
          </a:p>
          <a:p>
            <a:r>
              <a:rPr lang="en-US" dirty="0" smtClean="0"/>
              <a:t>Prof. Steve </a:t>
            </a:r>
            <a:r>
              <a:rPr lang="en-US" dirty="0" err="1" smtClean="0"/>
              <a:t>Brunton</a:t>
            </a:r>
            <a:r>
              <a:rPr lang="en-US" dirty="0" smtClean="0"/>
              <a:t> </a:t>
            </a:r>
            <a:r>
              <a:rPr lang="en-US" dirty="0" smtClean="0"/>
              <a:t>(UW-ME)</a:t>
            </a:r>
            <a:endParaRPr lang="en-US" dirty="0" smtClean="0"/>
          </a:p>
          <a:p>
            <a:r>
              <a:rPr lang="en-US" dirty="0" smtClean="0"/>
              <a:t>Prof. Brian </a:t>
            </a:r>
            <a:r>
              <a:rPr lang="en-US" dirty="0" err="1" smtClean="0"/>
              <a:t>Polagye</a:t>
            </a:r>
            <a:r>
              <a:rPr lang="en-US" dirty="0" smtClean="0"/>
              <a:t> </a:t>
            </a:r>
            <a:r>
              <a:rPr lang="en-US" dirty="0" smtClean="0"/>
              <a:t>(UW-ME)</a:t>
            </a:r>
            <a:endParaRPr lang="en-US" dirty="0"/>
          </a:p>
          <a:p>
            <a:r>
              <a:rPr lang="en-US" dirty="0" smtClean="0"/>
              <a:t>Dr</a:t>
            </a:r>
            <a:r>
              <a:rPr lang="en-US" dirty="0" smtClean="0"/>
              <a:t>. Jake </a:t>
            </a:r>
            <a:r>
              <a:rPr lang="en-US" dirty="0" err="1" smtClean="0"/>
              <a:t>VanderPlas</a:t>
            </a:r>
            <a:r>
              <a:rPr lang="en-US" dirty="0" smtClean="0"/>
              <a:t> </a:t>
            </a:r>
            <a:r>
              <a:rPr lang="en-US" dirty="0" smtClean="0"/>
              <a:t>(Google Research) </a:t>
            </a:r>
          </a:p>
          <a:p>
            <a:endParaRPr lang="en-US" dirty="0" smtClean="0"/>
          </a:p>
          <a:p>
            <a:pPr marL="0" indent="0">
              <a:buNone/>
            </a:pPr>
            <a:r>
              <a:rPr lang="en-US" dirty="0" smtClean="0"/>
              <a:t>Research supported by </a:t>
            </a:r>
            <a:endParaRPr lang="en-US" dirty="0"/>
          </a:p>
          <a:p>
            <a:r>
              <a:rPr lang="en-US" dirty="0" smtClean="0"/>
              <a:t>Herbold data science fellowship, 2020-21</a:t>
            </a:r>
            <a:endParaRPr lang="en-US" dirty="0" smtClean="0"/>
          </a:p>
          <a:p>
            <a:pPr marL="0" indent="0">
              <a:buNone/>
            </a:pPr>
            <a:endParaRPr lang="en-US" dirty="0"/>
          </a:p>
        </p:txBody>
      </p:sp>
    </p:spTree>
    <p:extLst>
      <p:ext uri="{BB962C8B-B14F-4D97-AF65-F5344CB8AC3E}">
        <p14:creationId xmlns:p14="http://schemas.microsoft.com/office/powerpoint/2010/main" val="23194745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50" y="3087270"/>
            <a:ext cx="10515600" cy="1325563"/>
          </a:xfrm>
        </p:spPr>
        <p:txBody>
          <a:bodyPr/>
          <a:lstStyle/>
          <a:p>
            <a:r>
              <a:rPr lang="en-US" dirty="0" smtClean="0"/>
              <a:t>Questions? </a:t>
            </a:r>
            <a:endParaRPr lang="en-US" dirty="0"/>
          </a:p>
        </p:txBody>
      </p:sp>
      <p:sp>
        <p:nvSpPr>
          <p:cNvPr id="3" name="Title 1"/>
          <p:cNvSpPr txBox="1">
            <a:spLocks/>
          </p:cNvSpPr>
          <p:nvPr/>
        </p:nvSpPr>
        <p:spPr>
          <a:xfrm>
            <a:off x="704850" y="24244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Thanks!</a:t>
            </a:r>
            <a:endParaRPr lang="en-US" sz="3200" dirty="0"/>
          </a:p>
        </p:txBody>
      </p:sp>
    </p:spTree>
    <p:extLst>
      <p:ext uri="{BB962C8B-B14F-4D97-AF65-F5344CB8AC3E}">
        <p14:creationId xmlns:p14="http://schemas.microsoft.com/office/powerpoint/2010/main" val="1247723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SR Using ANNs. </a:t>
            </a:r>
            <a:endParaRPr lang="en-US" dirty="0"/>
          </a:p>
        </p:txBody>
      </p:sp>
      <p:sp>
        <p:nvSpPr>
          <p:cNvPr id="2" name="Content Placeholder 1"/>
          <p:cNvSpPr>
            <a:spLocks noGrp="1"/>
          </p:cNvSpPr>
          <p:nvPr>
            <p:ph idx="1"/>
          </p:nvPr>
        </p:nvSpPr>
        <p:spPr/>
        <p:txBody>
          <a:bodyPr/>
          <a:lstStyle/>
          <a:p>
            <a:r>
              <a:rPr lang="en-US" dirty="0" smtClean="0"/>
              <a:t>How much data should be used for training?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20" y="2493048"/>
            <a:ext cx="4409524" cy="40857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493048"/>
            <a:ext cx="4409524" cy="4114286"/>
          </a:xfrm>
          <a:prstGeom prst="rect">
            <a:avLst/>
          </a:prstGeom>
        </p:spPr>
      </p:pic>
    </p:spTree>
    <p:extLst>
      <p:ext uri="{BB962C8B-B14F-4D97-AF65-F5344CB8AC3E}">
        <p14:creationId xmlns:p14="http://schemas.microsoft.com/office/powerpoint/2010/main" val="35340652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Gaussian fitting algorithm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567" y="1690688"/>
            <a:ext cx="3121537" cy="222419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407" y="1690688"/>
            <a:ext cx="3253885" cy="231849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4596" y="1596386"/>
            <a:ext cx="3271318" cy="222419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4471" y="4063107"/>
            <a:ext cx="3414676" cy="235467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1326" y="4063107"/>
            <a:ext cx="3169664" cy="2266271"/>
          </a:xfrm>
          <a:prstGeom prst="rect">
            <a:avLst/>
          </a:prstGeom>
        </p:spPr>
      </p:pic>
    </p:spTree>
    <p:extLst>
      <p:ext uri="{BB962C8B-B14F-4D97-AF65-F5344CB8AC3E}">
        <p14:creationId xmlns:p14="http://schemas.microsoft.com/office/powerpoint/2010/main" val="22893268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against noise – </a:t>
            </a:r>
            <a:r>
              <a:rPr lang="en-US" dirty="0" smtClean="0"/>
              <a:t>Individual parameters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1743" y="1929378"/>
            <a:ext cx="2252365" cy="2272431"/>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855" y="1929591"/>
            <a:ext cx="2251942" cy="22720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002" y="1929378"/>
            <a:ext cx="2117251" cy="209413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0053" y="4201595"/>
            <a:ext cx="2406316" cy="238004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7074" y="4201595"/>
            <a:ext cx="2406317" cy="2380046"/>
          </a:xfrm>
          <a:prstGeom prst="rect">
            <a:avLst/>
          </a:prstGeom>
        </p:spPr>
      </p:pic>
    </p:spTree>
    <p:extLst>
      <p:ext uri="{BB962C8B-B14F-4D97-AF65-F5344CB8AC3E}">
        <p14:creationId xmlns:p14="http://schemas.microsoft.com/office/powerpoint/2010/main" val="9623025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against decreasing resolution </a:t>
            </a:r>
            <a:r>
              <a:rPr lang="en-US" dirty="0" smtClean="0"/>
              <a:t>– effect on Individual parameters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2479356" cy="237815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608" y="1690688"/>
            <a:ext cx="2523650" cy="24206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7310" y="1490105"/>
            <a:ext cx="2538144" cy="238623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2611" y="4318061"/>
            <a:ext cx="2651151" cy="243183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9655" y="4318061"/>
            <a:ext cx="2613463" cy="2385101"/>
          </a:xfrm>
          <a:prstGeom prst="rect">
            <a:avLst/>
          </a:prstGeom>
        </p:spPr>
      </p:pic>
    </p:spTree>
    <p:extLst>
      <p:ext uri="{BB962C8B-B14F-4D97-AF65-F5344CB8AC3E}">
        <p14:creationId xmlns:p14="http://schemas.microsoft.com/office/powerpoint/2010/main" val="29567332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Pre-Processing</a:t>
            </a:r>
            <a:endParaRPr lang="en-US" dirty="0"/>
          </a:p>
        </p:txBody>
      </p:sp>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24462"/>
            <a:ext cx="5181600" cy="3553664"/>
          </a:xfrm>
        </p:spPr>
      </p:pic>
      <p:pic>
        <p:nvPicPr>
          <p:cNvPr id="11" name="Content Placeholder 10"/>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378321"/>
            <a:ext cx="5181600" cy="3245945"/>
          </a:xfrm>
        </p:spPr>
      </p:pic>
    </p:spTree>
    <p:extLst>
      <p:ext uri="{BB962C8B-B14F-4D97-AF65-F5344CB8AC3E}">
        <p14:creationId xmlns:p14="http://schemas.microsoft.com/office/powerpoint/2010/main" val="30207627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431632" cy="4928770"/>
          </a:xfrm>
        </p:spPr>
        <p:txBody>
          <a:bodyPr/>
          <a:lstStyle/>
          <a:p>
            <a:r>
              <a:rPr lang="en-US" dirty="0" smtClean="0"/>
              <a:t>ML reconstructions comparison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2653" y="196682"/>
            <a:ext cx="6280484" cy="6356809"/>
          </a:xfrm>
        </p:spPr>
      </p:pic>
    </p:spTree>
    <p:extLst>
      <p:ext uri="{BB962C8B-B14F-4D97-AF65-F5344CB8AC3E}">
        <p14:creationId xmlns:p14="http://schemas.microsoft.com/office/powerpoint/2010/main" val="18309314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dirty="0" smtClean="0"/>
              <a:t>Turbulent Characteristics - % difference</a:t>
            </a:r>
            <a:endParaRPr lang="en-US" dirty="0"/>
          </a:p>
        </p:txBody>
      </p:sp>
      <p:sp>
        <p:nvSpPr>
          <p:cNvPr id="4" name="Content Placeholder 3"/>
          <p:cNvSpPr>
            <a:spLocks noGrp="1"/>
          </p:cNvSpPr>
          <p:nvPr>
            <p:ph idx="1"/>
          </p:nvPr>
        </p:nvSpPr>
        <p:spPr>
          <a:xfrm>
            <a:off x="868805" y="1715079"/>
            <a:ext cx="10515600" cy="4351338"/>
          </a:xfrm>
        </p:spPr>
        <p:txBody>
          <a:bodyPr/>
          <a:lstStyle/>
          <a:p>
            <a:endParaRPr lang="en-US" dirty="0" smtClean="0"/>
          </a:p>
          <a:p>
            <a:endParaRPr lang="en-US" dirty="0"/>
          </a:p>
          <a:p>
            <a:endParaRPr lang="en-US" dirty="0"/>
          </a:p>
        </p:txBody>
      </p:sp>
      <p:sp>
        <p:nvSpPr>
          <p:cNvPr id="9" name="TextBox 8"/>
          <p:cNvSpPr txBox="1"/>
          <p:nvPr/>
        </p:nvSpPr>
        <p:spPr>
          <a:xfrm>
            <a:off x="101671" y="5802318"/>
            <a:ext cx="16702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Average – 2.7% </a:t>
            </a:r>
            <a:endParaRPr lang="en-US" dirty="0"/>
          </a:p>
        </p:txBody>
      </p:sp>
      <p:sp>
        <p:nvSpPr>
          <p:cNvPr id="11" name="TextBox 10"/>
          <p:cNvSpPr txBox="1"/>
          <p:nvPr/>
        </p:nvSpPr>
        <p:spPr>
          <a:xfrm>
            <a:off x="10644483" y="5177322"/>
            <a:ext cx="16702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Average – 1.3% </a:t>
            </a:r>
            <a:endParaRPr lang="en-US" dirty="0"/>
          </a:p>
        </p:txBody>
      </p:sp>
      <p:pic>
        <p:nvPicPr>
          <p:cNvPr id="16"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208" y="207741"/>
            <a:ext cx="2030593" cy="643175"/>
          </a:xfrm>
          <a:prstGeom prst="rect">
            <a:avLst/>
          </a:prstGeom>
        </p:spPr>
      </p:pic>
      <p:sp>
        <p:nvSpPr>
          <p:cNvPr id="19" name="TextBox 18"/>
          <p:cNvSpPr txBox="1"/>
          <p:nvPr/>
        </p:nvSpPr>
        <p:spPr>
          <a:xfrm>
            <a:off x="8194539" y="2669302"/>
            <a:ext cx="16702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Average – 2.9% </a:t>
            </a:r>
            <a:endParaRPr lang="en-US" dirty="0"/>
          </a:p>
        </p:txBody>
      </p:sp>
      <mc:AlternateContent xmlns:mc="http://schemas.openxmlformats.org/markup-compatibility/2006" xmlns:a14="http://schemas.microsoft.com/office/drawing/2010/main">
        <mc:Choice Requires="a14">
          <p:sp>
            <p:nvSpPr>
              <p:cNvPr id="20" name="TextBox 19"/>
              <p:cNvSpPr txBox="1"/>
              <p:nvPr/>
            </p:nvSpPr>
            <p:spPr>
              <a:xfrm>
                <a:off x="8194539" y="1383886"/>
                <a:ext cx="182466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ANN SR – % difference variance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8194539" y="1383886"/>
                <a:ext cx="1824669" cy="923330"/>
              </a:xfrm>
              <a:prstGeom prst="rect">
                <a:avLst/>
              </a:prstGeom>
              <a:blipFill>
                <a:blip r:embed="rId4"/>
                <a:stretch>
                  <a:fillRect l="-2318" t="-2614" b="-91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4208" y="4248467"/>
                <a:ext cx="1865935"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Linear Interpolation SR - % difference variance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74208" y="4248467"/>
                <a:ext cx="1865935" cy="1200329"/>
              </a:xfrm>
              <a:prstGeom prst="rect">
                <a:avLst/>
              </a:prstGeom>
              <a:blipFill>
                <a:blip r:embed="rId5"/>
                <a:stretch>
                  <a:fillRect l="-2273" t="-2513" b="-65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0589808" y="3353203"/>
                <a:ext cx="1527983"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t>Bicubic</a:t>
                </a:r>
                <a:r>
                  <a:rPr lang="en-US" dirty="0" smtClean="0"/>
                  <a:t> Interpolation SR - % difference variance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0589808" y="3353203"/>
                <a:ext cx="1527983" cy="1754326"/>
              </a:xfrm>
              <a:prstGeom prst="rect">
                <a:avLst/>
              </a:prstGeom>
              <a:blipFill>
                <a:blip r:embed="rId6"/>
                <a:stretch>
                  <a:fillRect l="-2767" t="-1379"/>
                </a:stretch>
              </a:blipFill>
            </p:spPr>
            <p:txBody>
              <a:bodyPr/>
              <a:lstStyle/>
              <a:p>
                <a:r>
                  <a:rPr lang="en-US">
                    <a:noFill/>
                  </a:rPr>
                  <a:t> </a:t>
                </a:r>
              </a:p>
            </p:txBody>
          </p:sp>
        </mc:Fallback>
      </mc:AlternateContent>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4577" y="1193194"/>
            <a:ext cx="4100098" cy="2496708"/>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2091" y="3881267"/>
            <a:ext cx="3934083" cy="239561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2473" y="3771325"/>
            <a:ext cx="4686361" cy="2853706"/>
          </a:xfrm>
          <a:prstGeom prst="rect">
            <a:avLst/>
          </a:prstGeom>
        </p:spPr>
      </p:pic>
    </p:spTree>
    <p:extLst>
      <p:ext uri="{BB962C8B-B14F-4D97-AF65-F5344CB8AC3E}">
        <p14:creationId xmlns:p14="http://schemas.microsoft.com/office/powerpoint/2010/main" val="2014550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 for </a:t>
            </a:r>
            <a:r>
              <a:rPr lang="en-US" dirty="0" smtClean="0"/>
              <a:t>current </a:t>
            </a:r>
            <a:r>
              <a:rPr lang="en-US" dirty="0"/>
              <a:t>work.</a:t>
            </a:r>
          </a:p>
        </p:txBody>
      </p:sp>
      <mc:AlternateContent xmlns:mc="http://schemas.openxmlformats.org/markup-compatibility/2006" xmlns:a14="http://schemas.microsoft.com/office/drawing/2010/main">
        <mc:Choice Requires="a14">
          <p:sp>
            <p:nvSpPr>
              <p:cNvPr id="6" name="Content Placeholder 5"/>
              <p:cNvSpPr>
                <a:spLocks noGrp="1"/>
              </p:cNvSpPr>
              <p:nvPr>
                <p:ph sz="half" idx="1"/>
              </p:nvPr>
            </p:nvSpPr>
            <p:spPr>
              <a:xfrm>
                <a:off x="838200" y="1393335"/>
                <a:ext cx="5181600" cy="4929087"/>
              </a:xfrm>
            </p:spPr>
            <p:txBody>
              <a:bodyPr>
                <a:normAutofit lnSpcReduction="10000"/>
              </a:bodyPr>
              <a:lstStyle/>
              <a:p>
                <a:r>
                  <a:rPr lang="en-US" sz="2000" dirty="0"/>
                  <a:t>We wish to </a:t>
                </a:r>
                <a:r>
                  <a:rPr lang="en-US" sz="2000" dirty="0" smtClean="0"/>
                  <a:t>identify the properties of all vortex structures within a single 2D </a:t>
                </a:r>
                <a:r>
                  <a:rPr lang="en-US" sz="2000" dirty="0"/>
                  <a:t>PIV </a:t>
                </a:r>
                <a:r>
                  <a:rPr lang="en-US" sz="2000" dirty="0" smtClean="0"/>
                  <a:t>frame </a:t>
                </a:r>
                <a:r>
                  <a:rPr lang="en-US" sz="2000" b="1" dirty="0"/>
                  <a:t>without any prior knowledge of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𝑽</m:t>
                        </m:r>
                      </m:e>
                      <m:sub>
                        <m:r>
                          <a:rPr lang="en-US" sz="2000" b="1" i="1" smtClean="0">
                            <a:latin typeface="Cambria Math" panose="02040503050406030204" pitchFamily="18" charset="0"/>
                          </a:rPr>
                          <m:t>𝒄</m:t>
                        </m:r>
                      </m:sub>
                    </m:sSub>
                  </m:oMath>
                </a14:m>
                <a:r>
                  <a:rPr lang="en-US" sz="2000" b="1" dirty="0" smtClean="0"/>
                  <a:t>.  </a:t>
                </a:r>
              </a:p>
              <a:p>
                <a:r>
                  <a:rPr lang="en-US" sz="2000" dirty="0" smtClean="0"/>
                  <a:t>Properties of a vortex are identified using a matching process. </a:t>
                </a:r>
                <a:endParaRPr lang="en-US" sz="2000" dirty="0"/>
              </a:p>
              <a:p>
                <a:r>
                  <a:rPr lang="en-US" sz="2000" dirty="0"/>
                  <a:t>Matching vortex models is a high-dimensional problem. So, we establish a Bayesian framework  by using </a:t>
                </a:r>
                <a:r>
                  <a:rPr lang="en-US" sz="2000" b="1" dirty="0"/>
                  <a:t>Affine Invariant Markov Chain Monte Carlo samplers (MCMC) </a:t>
                </a:r>
                <a:r>
                  <a:rPr lang="en-US" sz="2000" dirty="0"/>
                  <a:t>from the Emcee Python module </a:t>
                </a:r>
              </a:p>
              <a:p>
                <a:pPr lvl="1"/>
                <a:r>
                  <a:rPr lang="en-US" sz="1600" dirty="0"/>
                  <a:t>Less sensitive to noise</a:t>
                </a:r>
              </a:p>
              <a:p>
                <a:pPr lvl="1"/>
                <a:r>
                  <a:rPr lang="en-US" sz="1600" dirty="0"/>
                  <a:t>Scalable for more complex </a:t>
                </a:r>
                <a:r>
                  <a:rPr lang="en-US" sz="1600" dirty="0" smtClean="0"/>
                  <a:t>structures</a:t>
                </a:r>
                <a:endParaRPr lang="en-US" sz="2000" dirty="0"/>
              </a:p>
              <a:p>
                <a:pPr marL="0" indent="0" algn="ctr">
                  <a:buNone/>
                </a:pPr>
                <a:r>
                  <a:rPr lang="en-US" sz="2400" dirty="0"/>
                  <a:t>We will initially test this framework’s ability to identify vortices </a:t>
                </a:r>
                <a:r>
                  <a:rPr lang="en-US" sz="2400" dirty="0" smtClean="0"/>
                  <a:t>and we plan to add </a:t>
                </a:r>
                <a:r>
                  <a:rPr lang="en-US" sz="2400" dirty="0"/>
                  <a:t>additional structures (saddle point) in future. </a:t>
                </a:r>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xfrm>
                <a:off x="838200" y="1393335"/>
                <a:ext cx="5181600" cy="4929087"/>
              </a:xfrm>
              <a:blipFill>
                <a:blip r:embed="rId3"/>
                <a:stretch>
                  <a:fillRect l="-1059" t="-1856" r="-1529"/>
                </a:stretch>
              </a:blipFill>
            </p:spPr>
            <p:txBody>
              <a:bodyPr/>
              <a:lstStyle/>
              <a:p>
                <a:r>
                  <a:rPr lang="en-US">
                    <a:noFill/>
                  </a:rPr>
                  <a:t> </a:t>
                </a:r>
              </a:p>
            </p:txBody>
          </p:sp>
        </mc:Fallback>
      </mc:AlternateContent>
      <p:pic>
        <p:nvPicPr>
          <p:cNvPr id="13" name="Content Placeholder 12"/>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43324" y="1349776"/>
            <a:ext cx="5146696" cy="4827187"/>
          </a:xfrm>
          <a:prstGeom prst="rect">
            <a:avLst/>
          </a:prstGeom>
        </p:spPr>
      </p:pic>
      <p:sp>
        <p:nvSpPr>
          <p:cNvPr id="14" name="Oval 13"/>
          <p:cNvSpPr/>
          <p:nvPr/>
        </p:nvSpPr>
        <p:spPr>
          <a:xfrm>
            <a:off x="8636491" y="1945699"/>
            <a:ext cx="760361" cy="72964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Oval 14"/>
          <p:cNvSpPr/>
          <p:nvPr/>
        </p:nvSpPr>
        <p:spPr>
          <a:xfrm>
            <a:off x="7876130" y="3204185"/>
            <a:ext cx="760361" cy="72964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Rectangle 6"/>
          <p:cNvSpPr/>
          <p:nvPr/>
        </p:nvSpPr>
        <p:spPr>
          <a:xfrm>
            <a:off x="9502877" y="166132"/>
            <a:ext cx="2689123" cy="861774"/>
          </a:xfrm>
          <a:prstGeom prst="rect">
            <a:avLst/>
          </a:prstGeom>
        </p:spPr>
        <p:txBody>
          <a:bodyPr wrap="square">
            <a:spAutoFit/>
          </a:bodyPr>
          <a:lstStyle/>
          <a:p>
            <a:r>
              <a:rPr lang="en-US" sz="1000" dirty="0" smtClean="0"/>
              <a:t>*Adrian</a:t>
            </a:r>
            <a:r>
              <a:rPr lang="en-US" sz="1000" dirty="0"/>
              <a:t>, Ronald J., Carl D. </a:t>
            </a:r>
            <a:r>
              <a:rPr lang="en-US" sz="1000" dirty="0" err="1"/>
              <a:t>Meinhart</a:t>
            </a:r>
            <a:r>
              <a:rPr lang="en-US" sz="1000" dirty="0"/>
              <a:t>, and Christopher D. Tomkins. "Vortex organization in the outer region of the turbulent boundary layer." </a:t>
            </a:r>
            <a:r>
              <a:rPr lang="en-US" sz="1000" i="1" dirty="0"/>
              <a:t>Journal of fluid Mechanics</a:t>
            </a:r>
            <a:r>
              <a:rPr lang="en-US" sz="1000" dirty="0"/>
              <a:t> 422 (2000): 1-54.</a:t>
            </a:r>
          </a:p>
        </p:txBody>
      </p:sp>
    </p:spTree>
    <p:extLst>
      <p:ext uri="{BB962C8B-B14F-4D97-AF65-F5344CB8AC3E}">
        <p14:creationId xmlns:p14="http://schemas.microsoft.com/office/powerpoint/2010/main" val="2878594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Markov chain Monte Carlo (MCMC)? </a:t>
            </a:r>
            <a:endParaRPr lang="en-US" dirty="0"/>
          </a:p>
        </p:txBody>
      </p:sp>
      <p:sp>
        <p:nvSpPr>
          <p:cNvPr id="6" name="Content Placeholder 5"/>
          <p:cNvSpPr>
            <a:spLocks noGrp="1"/>
          </p:cNvSpPr>
          <p:nvPr>
            <p:ph idx="1"/>
          </p:nvPr>
        </p:nvSpPr>
        <p:spPr/>
        <p:txBody>
          <a:bodyPr/>
          <a:lstStyle/>
          <a:p>
            <a:r>
              <a:rPr lang="en-US" dirty="0"/>
              <a:t>Markov chain Monte Carlo methods create samples from a continuous random variable, with probability density proportional to a </a:t>
            </a:r>
            <a:r>
              <a:rPr lang="en-US" b="1" dirty="0"/>
              <a:t>known </a:t>
            </a:r>
            <a:r>
              <a:rPr lang="en-US" b="1" dirty="0" smtClean="0"/>
              <a:t>function</a:t>
            </a:r>
            <a:r>
              <a:rPr lang="en-US" dirty="0" smtClean="0"/>
              <a:t>.</a:t>
            </a:r>
          </a:p>
          <a:p>
            <a:r>
              <a:rPr lang="en-US" dirty="0" smtClean="0"/>
              <a:t> An ensemble of chains (Markov chain),  also know as ‘walkers’, move around the search space randomly (Monte Carlo)  from one state to the other based on a probability defined by the </a:t>
            </a:r>
            <a:r>
              <a:rPr lang="en-US" b="1" dirty="0" smtClean="0"/>
              <a:t>function</a:t>
            </a:r>
            <a:r>
              <a:rPr lang="en-US" dirty="0" smtClean="0"/>
              <a:t>. </a:t>
            </a:r>
          </a:p>
          <a:p>
            <a:r>
              <a:rPr lang="en-US" dirty="0" smtClean="0"/>
              <a:t>In current work this </a:t>
            </a:r>
            <a:r>
              <a:rPr lang="en-US" b="1" dirty="0" smtClean="0"/>
              <a:t>function</a:t>
            </a:r>
            <a:r>
              <a:rPr lang="en-US" dirty="0" smtClean="0"/>
              <a:t> is the objective loss that guides vortex model matching process with PIV data (through a Bayesian minimization process). </a:t>
            </a:r>
            <a:endParaRPr lang="en-US" dirty="0"/>
          </a:p>
        </p:txBody>
      </p:sp>
    </p:spTree>
    <p:extLst>
      <p:ext uri="{BB962C8B-B14F-4D97-AF65-F5344CB8AC3E}">
        <p14:creationId xmlns:p14="http://schemas.microsoft.com/office/powerpoint/2010/main" val="9491295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050737" cy="6857999"/>
          </a:xfrm>
        </p:spPr>
      </p:pic>
      <p:sp>
        <p:nvSpPr>
          <p:cNvPr id="5" name="Title 4"/>
          <p:cNvSpPr>
            <a:spLocks noGrp="1"/>
          </p:cNvSpPr>
          <p:nvPr>
            <p:ph type="title"/>
          </p:nvPr>
        </p:nvSpPr>
        <p:spPr>
          <a:xfrm>
            <a:off x="1270442" y="5895473"/>
            <a:ext cx="10515600" cy="1325563"/>
          </a:xfrm>
        </p:spPr>
        <p:txBody>
          <a:bodyPr>
            <a:normAutofit/>
          </a:bodyPr>
          <a:lstStyle/>
          <a:p>
            <a:r>
              <a:rPr lang="en-US" sz="2400" dirty="0"/>
              <a:t>Overview: Vortex </a:t>
            </a:r>
            <a:r>
              <a:rPr lang="en-US" sz="2400" dirty="0" smtClean="0"/>
              <a:t>matching using MCMC </a:t>
            </a:r>
            <a:endParaRPr lang="en-US" sz="2400" dirty="0"/>
          </a:p>
        </p:txBody>
      </p:sp>
      <mc:AlternateContent xmlns:mc="http://schemas.openxmlformats.org/markup-compatibility/2006" xmlns:a14="http://schemas.microsoft.com/office/drawing/2010/main">
        <mc:Choice Requires="a14">
          <p:sp>
            <p:nvSpPr>
              <p:cNvPr id="4" name="TextBox 3"/>
              <p:cNvSpPr txBox="1"/>
              <p:nvPr/>
            </p:nvSpPr>
            <p:spPr>
              <a:xfrm>
                <a:off x="524417" y="5428794"/>
                <a:ext cx="3876133" cy="666657"/>
              </a:xfrm>
              <a:prstGeom prst="rect">
                <a:avLst/>
              </a:prstGeom>
              <a:noFill/>
            </p:spPr>
            <p:txBody>
              <a:bodyPr wrap="square" rtlCol="0">
                <a:spAutoFit/>
              </a:bodyPr>
              <a:lstStyle/>
              <a:p>
                <a14:m>
                  <m:oMath xmlns:m="http://schemas.openxmlformats.org/officeDocument/2006/math">
                    <m:r>
                      <a:rPr lang="en-US" sz="2000" b="0" i="1" dirty="0" smtClean="0">
                        <a:solidFill>
                          <a:srgbClr val="7030A0"/>
                        </a:solidFill>
                        <a:latin typeface="Cambria Math" panose="02040503050406030204" pitchFamily="18" charset="0"/>
                      </a:rPr>
                      <m:t>𝜁</m:t>
                    </m:r>
                  </m:oMath>
                </a14:m>
                <a:r>
                  <a:rPr lang="en-US" sz="2000" dirty="0" smtClean="0">
                    <a:solidFill>
                      <a:srgbClr val="7030A0"/>
                    </a:solidFill>
                  </a:rPr>
                  <a:t>  </a:t>
                </a:r>
                <a:r>
                  <a:rPr lang="en-US" sz="2000" dirty="0">
                    <a:solidFill>
                      <a:srgbClr val="7030A0"/>
                    </a:solidFill>
                  </a:rPr>
                  <a:t>= </a:t>
                </a:r>
                <a14:m>
                  <m:oMath xmlns:m="http://schemas.openxmlformats.org/officeDocument/2006/math">
                    <m:f>
                      <m:fPr>
                        <m:ctrlPr>
                          <a:rPr lang="en-US" sz="2000" i="1" dirty="0">
                            <a:solidFill>
                              <a:srgbClr val="7030A0"/>
                            </a:solidFill>
                            <a:latin typeface="Cambria Math" panose="02040503050406030204" pitchFamily="18" charset="0"/>
                          </a:rPr>
                        </m:ctrlPr>
                      </m:fPr>
                      <m:num>
                        <m:r>
                          <a:rPr lang="en-US" sz="2000" i="1"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m:t>
                        </m:r>
                        <m:r>
                          <a:rPr lang="en-US" sz="2000" i="1" dirty="0">
                            <a:solidFill>
                              <a:srgbClr val="7030A0"/>
                            </a:solidFill>
                            <a:latin typeface="Cambria Math" panose="02040503050406030204" pitchFamily="18" charset="0"/>
                          </a:rPr>
                          <m:t>𝑾</m:t>
                        </m:r>
                        <m:r>
                          <a:rPr lang="en-US" sz="2000" i="1" dirty="0">
                            <a:solidFill>
                              <a:srgbClr val="7030A0"/>
                            </a:solidFill>
                            <a:latin typeface="Cambria Math" panose="02040503050406030204" pitchFamily="18" charset="0"/>
                          </a:rPr>
                          <m:t>∗</m:t>
                        </m:r>
                        <m:d>
                          <m:dPr>
                            <m:ctrlPr>
                              <a:rPr lang="en-US" sz="2000" i="1" dirty="0">
                                <a:solidFill>
                                  <a:srgbClr val="7030A0"/>
                                </a:solidFill>
                                <a:latin typeface="Cambria Math" panose="02040503050406030204" pitchFamily="18" charset="0"/>
                              </a:rPr>
                            </m:ctrlPr>
                          </m:dPr>
                          <m:e>
                            <m:sSup>
                              <m:sSupPr>
                                <m:ctrlPr>
                                  <a:rPr lang="en-US" sz="2000" i="1" dirty="0">
                                    <a:solidFill>
                                      <a:srgbClr val="7030A0"/>
                                    </a:solidFill>
                                    <a:latin typeface="Cambria Math" panose="02040503050406030204" pitchFamily="18" charset="0"/>
                                  </a:rPr>
                                </m:ctrlPr>
                              </m:sSupPr>
                              <m:e>
                                <m:d>
                                  <m:dPr>
                                    <m:ctrlPr>
                                      <a:rPr lang="en-US" sz="2000" i="1" dirty="0">
                                        <a:solidFill>
                                          <a:srgbClr val="7030A0"/>
                                        </a:solidFill>
                                        <a:latin typeface="Cambria Math" panose="02040503050406030204" pitchFamily="18" charset="0"/>
                                      </a:rPr>
                                    </m:ctrlPr>
                                  </m:dPr>
                                  <m:e>
                                    <m:sSub>
                                      <m:sSubPr>
                                        <m:ctrlPr>
                                          <a:rPr lang="en-US" sz="2000" i="1" dirty="0">
                                            <a:solidFill>
                                              <a:srgbClr val="7030A0"/>
                                            </a:solidFill>
                                            <a:latin typeface="Cambria Math" panose="02040503050406030204" pitchFamily="18" charset="0"/>
                                          </a:rPr>
                                        </m:ctrlPr>
                                      </m:sSubPr>
                                      <m:e>
                                        <m:r>
                                          <a:rPr lang="en-US" sz="2000" i="1" dirty="0">
                                            <a:solidFill>
                                              <a:srgbClr val="7030A0"/>
                                            </a:solidFill>
                                            <a:latin typeface="Cambria Math" panose="02040503050406030204" pitchFamily="18" charset="0"/>
                                          </a:rPr>
                                          <m:t>𝑼</m:t>
                                        </m:r>
                                      </m:e>
                                      <m:sub>
                                        <m:r>
                                          <a:rPr lang="en-US" sz="2000" i="1" dirty="0">
                                            <a:solidFill>
                                              <a:srgbClr val="7030A0"/>
                                            </a:solidFill>
                                            <a:latin typeface="Cambria Math" panose="02040503050406030204" pitchFamily="18" charset="0"/>
                                          </a:rPr>
                                          <m:t>𝒕𝒓𝒖𝒆</m:t>
                                        </m:r>
                                      </m:sub>
                                    </m:sSub>
                                    <m:r>
                                      <a:rPr lang="en-US" sz="2000" i="1" dirty="0">
                                        <a:solidFill>
                                          <a:srgbClr val="7030A0"/>
                                        </a:solidFill>
                                        <a:latin typeface="Cambria Math" panose="02040503050406030204" pitchFamily="18" charset="0"/>
                                      </a:rPr>
                                      <m:t>−</m:t>
                                    </m:r>
                                    <m:r>
                                      <a:rPr lang="en-US" sz="2000" i="1" dirty="0">
                                        <a:solidFill>
                                          <a:srgbClr val="7030A0"/>
                                        </a:solidFill>
                                        <a:latin typeface="Cambria Math" panose="02040503050406030204" pitchFamily="18" charset="0"/>
                                      </a:rPr>
                                      <m:t>𝑼</m:t>
                                    </m:r>
                                  </m:e>
                                </m:d>
                              </m:e>
                              <m:sup>
                                <m:r>
                                  <a:rPr lang="en-US" sz="2000" i="1" dirty="0">
                                    <a:solidFill>
                                      <a:srgbClr val="7030A0"/>
                                    </a:solidFill>
                                    <a:latin typeface="Cambria Math" panose="02040503050406030204" pitchFamily="18" charset="0"/>
                                  </a:rPr>
                                  <m:t>𝟐</m:t>
                                </m:r>
                              </m:sup>
                            </m:sSup>
                            <m:r>
                              <a:rPr lang="en-US" sz="2000" i="1" dirty="0">
                                <a:solidFill>
                                  <a:srgbClr val="7030A0"/>
                                </a:solidFill>
                                <a:latin typeface="Cambria Math" panose="02040503050406030204" pitchFamily="18" charset="0"/>
                              </a:rPr>
                              <m:t>+</m:t>
                            </m:r>
                            <m:sSup>
                              <m:sSupPr>
                                <m:ctrlPr>
                                  <a:rPr lang="en-US" sz="2000" i="1" dirty="0">
                                    <a:solidFill>
                                      <a:srgbClr val="7030A0"/>
                                    </a:solidFill>
                                    <a:latin typeface="Cambria Math" panose="02040503050406030204" pitchFamily="18" charset="0"/>
                                  </a:rPr>
                                </m:ctrlPr>
                              </m:sSupPr>
                              <m:e>
                                <m:d>
                                  <m:dPr>
                                    <m:ctrlPr>
                                      <a:rPr lang="en-US" sz="2000" i="1" dirty="0">
                                        <a:solidFill>
                                          <a:srgbClr val="7030A0"/>
                                        </a:solidFill>
                                        <a:latin typeface="Cambria Math" panose="02040503050406030204" pitchFamily="18" charset="0"/>
                                      </a:rPr>
                                    </m:ctrlPr>
                                  </m:dPr>
                                  <m:e>
                                    <m:sSub>
                                      <m:sSubPr>
                                        <m:ctrlPr>
                                          <a:rPr lang="en-US" sz="2000" i="1" dirty="0">
                                            <a:solidFill>
                                              <a:srgbClr val="7030A0"/>
                                            </a:solidFill>
                                            <a:latin typeface="Cambria Math" panose="02040503050406030204" pitchFamily="18" charset="0"/>
                                          </a:rPr>
                                        </m:ctrlPr>
                                      </m:sSubPr>
                                      <m:e>
                                        <m:r>
                                          <a:rPr lang="en-US" sz="2000" i="1" dirty="0">
                                            <a:solidFill>
                                              <a:srgbClr val="7030A0"/>
                                            </a:solidFill>
                                            <a:latin typeface="Cambria Math" panose="02040503050406030204" pitchFamily="18" charset="0"/>
                                          </a:rPr>
                                          <m:t>𝑽</m:t>
                                        </m:r>
                                      </m:e>
                                      <m:sub>
                                        <m:r>
                                          <a:rPr lang="en-US" sz="2000" i="1" dirty="0">
                                            <a:solidFill>
                                              <a:srgbClr val="7030A0"/>
                                            </a:solidFill>
                                            <a:latin typeface="Cambria Math" panose="02040503050406030204" pitchFamily="18" charset="0"/>
                                          </a:rPr>
                                          <m:t>𝒕𝒓𝒖𝒆</m:t>
                                        </m:r>
                                      </m:sub>
                                    </m:sSub>
                                    <m:r>
                                      <a:rPr lang="en-US" sz="2000" i="1"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𝑽</m:t>
                                    </m:r>
                                  </m:e>
                                </m:d>
                              </m:e>
                              <m:sup>
                                <m:r>
                                  <a:rPr lang="en-US" sz="2000" i="1" dirty="0">
                                    <a:solidFill>
                                      <a:srgbClr val="7030A0"/>
                                    </a:solidFill>
                                    <a:latin typeface="Cambria Math" panose="02040503050406030204" pitchFamily="18" charset="0"/>
                                  </a:rPr>
                                  <m:t>𝟐</m:t>
                                </m:r>
                              </m:sup>
                            </m:sSup>
                          </m:e>
                        </m:d>
                      </m:num>
                      <m:den>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𝑾</m:t>
                        </m:r>
                      </m:den>
                    </m:f>
                  </m:oMath>
                </a14:m>
                <a:endParaRPr lang="en-US" sz="2000" dirty="0">
                  <a:solidFill>
                    <a:srgbClr val="7030A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24417" y="5428794"/>
                <a:ext cx="3876133" cy="666657"/>
              </a:xfrm>
              <a:prstGeom prst="rect">
                <a:avLst/>
              </a:prstGeom>
              <a:blipFill>
                <a:blip r:embed="rId4"/>
                <a:stretch>
                  <a:fillRect b="-6422"/>
                </a:stretch>
              </a:blipFill>
            </p:spPr>
            <p:txBody>
              <a:bodyPr/>
              <a:lstStyle/>
              <a:p>
                <a:r>
                  <a:rPr lang="en-US">
                    <a:noFill/>
                  </a:rPr>
                  <a:t> </a:t>
                </a:r>
              </a:p>
            </p:txBody>
          </p:sp>
        </mc:Fallback>
      </mc:AlternateContent>
    </p:spTree>
    <p:extLst>
      <p:ext uri="{BB962C8B-B14F-4D97-AF65-F5344CB8AC3E}">
        <p14:creationId xmlns:p14="http://schemas.microsoft.com/office/powerpoint/2010/main" val="4303882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model to data</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655320" y="1502229"/>
                <a:ext cx="5375288" cy="5185954"/>
              </a:xfrm>
            </p:spPr>
            <p:txBody>
              <a:bodyPr>
                <a:normAutofit/>
              </a:bodyPr>
              <a:lstStyle/>
              <a:p>
                <a:r>
                  <a:rPr lang="en-US" sz="2400" dirty="0"/>
                  <a:t>We will use the Rankine vortex model (RVM) for a vortex</a:t>
                </a:r>
                <a:r>
                  <a:rPr lang="en-US" sz="2400" dirty="0" smtClean="0"/>
                  <a:t>. Figure on right. </a:t>
                </a:r>
                <a:endParaRPr lang="en-US" sz="2400" dirty="0"/>
              </a:p>
              <a:p>
                <a:pPr lvl="1"/>
                <a:r>
                  <a:rPr lang="en-US" dirty="0"/>
                  <a:t> 5 parameters: </a:t>
                </a:r>
              </a:p>
              <a:p>
                <a:pPr lvl="2"/>
                <a:r>
                  <a:rPr lang="en-US" sz="2400" dirty="0"/>
                  <a:t>Circulation Strength </a:t>
                </a:r>
                <a14:m>
                  <m:oMath xmlns:m="http://schemas.openxmlformats.org/officeDocument/2006/math">
                    <m:r>
                      <m:rPr>
                        <m:sty m:val="p"/>
                      </m:rPr>
                      <a:rPr lang="en-US" sz="2400" b="0" i="0" smtClean="0">
                        <a:latin typeface="Cambria Math" panose="02040503050406030204" pitchFamily="18" charset="0"/>
                      </a:rPr>
                      <m:t>Γ</m:t>
                    </m:r>
                  </m:oMath>
                </a14:m>
                <a:r>
                  <a:rPr lang="en-US" sz="2400" dirty="0"/>
                  <a:t>, </a:t>
                </a:r>
              </a:p>
              <a:p>
                <a:pPr lvl="2"/>
                <a:r>
                  <a:rPr lang="en-US" sz="2400" dirty="0"/>
                  <a:t>Radius R, </a:t>
                </a:r>
              </a:p>
              <a:p>
                <a:pPr lvl="2"/>
                <a:r>
                  <a:rPr lang="en-US" sz="2400" dirty="0"/>
                  <a:t>Center of the vortex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𝑐</m:t>
                        </m:r>
                      </m:sub>
                    </m:sSub>
                  </m:oMath>
                </a14:m>
                <a:r>
                  <a:rPr lang="en-US" sz="2400" dirty="0"/>
                  <a:t> </a:t>
                </a:r>
              </a:p>
              <a:p>
                <a:pPr lvl="2"/>
                <a:r>
                  <a:rPr lang="en-US" sz="2400" dirty="0" smtClean="0">
                    <a:solidFill>
                      <a:srgbClr val="FF0000"/>
                    </a:solidFill>
                  </a:rPr>
                  <a:t>Convective velocity </a:t>
                </a:r>
                <a14:m>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𝑉</m:t>
                        </m:r>
                      </m:e>
                      <m:sub>
                        <m:r>
                          <a:rPr lang="en-US" sz="2400" b="0" i="1" smtClean="0">
                            <a:solidFill>
                              <a:srgbClr val="FF0000"/>
                            </a:solidFill>
                            <a:latin typeface="Cambria Math" panose="02040503050406030204" pitchFamily="18" charset="0"/>
                          </a:rPr>
                          <m:t>𝑐</m:t>
                        </m:r>
                      </m:sub>
                    </m:sSub>
                  </m:oMath>
                </a14:m>
                <a:r>
                  <a:rPr lang="en-US" sz="2400" dirty="0">
                    <a:solidFill>
                      <a:srgbClr val="FF0000"/>
                    </a:solidFill>
                  </a:rPr>
                  <a:t>. </a:t>
                </a:r>
              </a:p>
              <a:p>
                <a:r>
                  <a:rPr lang="en-US" sz="2400" dirty="0"/>
                  <a:t>Our goal is to find the optimal set of these parameters that reduce the difference between the RVM and the velocity field at hand. (</a:t>
                </a:r>
                <a:r>
                  <a:rPr lang="en-US" sz="2400" b="1" dirty="0"/>
                  <a:t>Matching</a:t>
                </a:r>
                <a:r>
                  <a:rPr lang="en-US" sz="2400" dirty="0" smtClean="0"/>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655320" y="1502229"/>
                <a:ext cx="5375288" cy="5185954"/>
              </a:xfrm>
              <a:blipFill>
                <a:blip r:embed="rId3"/>
                <a:stretch>
                  <a:fillRect l="-1589" t="-1645"/>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4039" y="3103838"/>
            <a:ext cx="4238307" cy="289472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375210" y="3103838"/>
                <a:ext cx="1628233" cy="2585323"/>
              </a:xfrm>
              <a:prstGeom prst="rect">
                <a:avLst/>
              </a:prstGeom>
              <a:noFill/>
            </p:spPr>
            <p:txBody>
              <a:bodyPr wrap="square" rtlCol="0">
                <a:spAutoFit/>
              </a:bodyPr>
              <a:lstStyle/>
              <a:p>
                <a:r>
                  <a:rPr lang="en-US" dirty="0"/>
                  <a:t>A sample Rankine vortex model with :</a:t>
                </a:r>
              </a:p>
              <a:p>
                <a:endParaRPr lang="en-US" dirty="0"/>
              </a:p>
              <a:p>
                <a14:m>
                  <m:oMath xmlns:m="http://schemas.openxmlformats.org/officeDocument/2006/math">
                    <m:r>
                      <m:rPr>
                        <m:sty m:val="p"/>
                      </m:rPr>
                      <a:rPr lang="en-US" b="0" i="0" smtClean="0">
                        <a:solidFill>
                          <a:schemeClr val="bg1">
                            <a:lumMod val="50000"/>
                          </a:schemeClr>
                        </a:solidFill>
                        <a:latin typeface="Cambria Math" panose="02040503050406030204" pitchFamily="18" charset="0"/>
                      </a:rPr>
                      <m:t>Γ</m:t>
                    </m:r>
                  </m:oMath>
                </a14:m>
                <a:r>
                  <a:rPr lang="en-US" dirty="0">
                    <a:solidFill>
                      <a:schemeClr val="bg1">
                        <a:lumMod val="50000"/>
                      </a:schemeClr>
                    </a:solidFill>
                  </a:rPr>
                  <a:t> = 0.1 </a:t>
                </a:r>
                <a14:m>
                  <m:oMath xmlns:m="http://schemas.openxmlformats.org/officeDocument/2006/math">
                    <m:sSup>
                      <m:sSupPr>
                        <m:ctrlPr>
                          <a:rPr lang="en-US" b="0" i="1" smtClean="0">
                            <a:solidFill>
                              <a:schemeClr val="bg1">
                                <a:lumMod val="50000"/>
                              </a:schemeClr>
                            </a:solidFill>
                            <a:latin typeface="Cambria Math" panose="02040503050406030204" pitchFamily="18" charset="0"/>
                          </a:rPr>
                        </m:ctrlPr>
                      </m:sSupPr>
                      <m:e>
                        <m:r>
                          <a:rPr lang="en-US" b="0" i="1" smtClean="0">
                            <a:solidFill>
                              <a:schemeClr val="bg1">
                                <a:lumMod val="50000"/>
                              </a:schemeClr>
                            </a:solidFill>
                            <a:latin typeface="Cambria Math" panose="02040503050406030204" pitchFamily="18" charset="0"/>
                          </a:rPr>
                          <m:t>𝑚</m:t>
                        </m:r>
                      </m:e>
                      <m:sup>
                        <m:r>
                          <a:rPr lang="en-US" b="0" i="1" smtClean="0">
                            <a:solidFill>
                              <a:schemeClr val="bg1">
                                <a:lumMod val="50000"/>
                              </a:schemeClr>
                            </a:solidFill>
                            <a:latin typeface="Cambria Math" panose="02040503050406030204" pitchFamily="18" charset="0"/>
                          </a:rPr>
                          <m:t>2</m:t>
                        </m:r>
                      </m:sup>
                    </m:sSup>
                  </m:oMath>
                </a14:m>
                <a:r>
                  <a:rPr lang="en-US" dirty="0">
                    <a:solidFill>
                      <a:schemeClr val="bg1">
                        <a:lumMod val="50000"/>
                      </a:schemeClr>
                    </a:solidFill>
                  </a:rPr>
                  <a:t>/s</a:t>
                </a:r>
              </a:p>
              <a:p>
                <a:r>
                  <a:rPr lang="en-US" dirty="0">
                    <a:solidFill>
                      <a:schemeClr val="bg1">
                        <a:lumMod val="50000"/>
                      </a:schemeClr>
                    </a:solidFill>
                  </a:rPr>
                  <a:t>R = 0.07 </a:t>
                </a:r>
                <a14:m>
                  <m:oMath xmlns:m="http://schemas.openxmlformats.org/officeDocument/2006/math">
                    <m:r>
                      <a:rPr lang="en-US" b="0" i="1" smtClean="0">
                        <a:solidFill>
                          <a:schemeClr val="bg1">
                            <a:lumMod val="50000"/>
                          </a:schemeClr>
                        </a:solidFill>
                        <a:latin typeface="Cambria Math" panose="02040503050406030204" pitchFamily="18" charset="0"/>
                      </a:rPr>
                      <m:t>𝛿</m:t>
                    </m:r>
                  </m:oMath>
                </a14:m>
                <a:endParaRPr lang="en-US" dirty="0">
                  <a:solidFill>
                    <a:schemeClr val="bg1">
                      <a:lumMod val="50000"/>
                    </a:schemeClr>
                  </a:solidFill>
                </a:endParaRPr>
              </a:p>
              <a:p>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𝑋</m:t>
                        </m:r>
                      </m:e>
                      <m:sub>
                        <m:r>
                          <a:rPr lang="en-US" b="0" i="1" smtClean="0">
                            <a:solidFill>
                              <a:schemeClr val="bg1">
                                <a:lumMod val="50000"/>
                              </a:schemeClr>
                            </a:solidFill>
                            <a:latin typeface="Cambria Math" panose="02040503050406030204" pitchFamily="18" charset="0"/>
                          </a:rPr>
                          <m:t>𝑐</m:t>
                        </m:r>
                      </m:sub>
                    </m:sSub>
                    <m:r>
                      <a:rPr lang="en-US" b="0" i="1" smtClean="0">
                        <a:solidFill>
                          <a:schemeClr val="bg1">
                            <a:lumMod val="50000"/>
                          </a:schemeClr>
                        </a:solidFill>
                        <a:latin typeface="Cambria Math" panose="02040503050406030204" pitchFamily="18" charset="0"/>
                      </a:rPr>
                      <m:t>, </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𝑌</m:t>
                        </m:r>
                      </m:e>
                      <m:sub>
                        <m:r>
                          <a:rPr lang="en-US" b="0" i="1" smtClean="0">
                            <a:solidFill>
                              <a:schemeClr val="bg1">
                                <a:lumMod val="50000"/>
                              </a:schemeClr>
                            </a:solidFill>
                            <a:latin typeface="Cambria Math" panose="02040503050406030204" pitchFamily="18" charset="0"/>
                          </a:rPr>
                          <m:t>𝑐</m:t>
                        </m:r>
                      </m:sub>
                    </m:sSub>
                  </m:oMath>
                </a14:m>
                <a:r>
                  <a:rPr lang="en-US" dirty="0">
                    <a:solidFill>
                      <a:schemeClr val="bg1">
                        <a:lumMod val="50000"/>
                      </a:schemeClr>
                    </a:solidFill>
                  </a:rPr>
                  <a:t> = (0.03,0.01 )</a:t>
                </a:r>
              </a:p>
              <a:p>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𝑉</m:t>
                        </m:r>
                      </m:e>
                      <m:sub>
                        <m:r>
                          <a:rPr lang="en-US" b="0" i="1" smtClean="0">
                            <a:solidFill>
                              <a:schemeClr val="bg1">
                                <a:lumMod val="50000"/>
                              </a:schemeClr>
                            </a:solidFill>
                            <a:latin typeface="Cambria Math" panose="02040503050406030204" pitchFamily="18" charset="0"/>
                          </a:rPr>
                          <m:t>𝐶</m:t>
                        </m:r>
                      </m:sub>
                    </m:sSub>
                  </m:oMath>
                </a14:m>
                <a:r>
                  <a:rPr lang="en-US" dirty="0">
                    <a:solidFill>
                      <a:schemeClr val="bg1">
                        <a:lumMod val="50000"/>
                      </a:schemeClr>
                    </a:solidFill>
                  </a:rPr>
                  <a:t> = 0.1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𝑈</m:t>
                        </m:r>
                      </m:e>
                      <m:sub>
                        <m:r>
                          <a:rPr lang="en-US" b="0" i="1" smtClean="0">
                            <a:solidFill>
                              <a:schemeClr val="bg1">
                                <a:lumMod val="50000"/>
                              </a:schemeClr>
                            </a:solidFill>
                            <a:latin typeface="Cambria Math" panose="02040503050406030204" pitchFamily="18" charset="0"/>
                          </a:rPr>
                          <m:t>∞</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0375210" y="3103838"/>
                <a:ext cx="1628233" cy="2585323"/>
              </a:xfrm>
              <a:prstGeom prst="rect">
                <a:avLst/>
              </a:prstGeom>
              <a:blipFill>
                <a:blip r:embed="rId5"/>
                <a:stretch>
                  <a:fillRect l="-3371" t="-1179" r="-2247" b="-2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584229" y="1027906"/>
                <a:ext cx="5559604" cy="728597"/>
              </a:xfrm>
              <a:prstGeom prst="rect">
                <a:avLst/>
              </a:prstGeom>
            </p:spPr>
            <p:txBody>
              <a:bodyPr wrap="square">
                <a:spAutoFit/>
              </a:bodyPr>
              <a:lstStyle/>
              <a:p>
                <a:pPr algn="ctr"/>
                <a:r>
                  <a:rPr lang="en-US" sz="1400" dirty="0">
                    <a:latin typeface="+mj-lt"/>
                  </a:rPr>
                  <a:t>Rankine vortex governed by:</a:t>
                </a:r>
              </a:p>
              <a:p>
                <a:pPr algn="ct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rPr>
                          </m:ctrlPr>
                        </m:sSubPr>
                        <m:e>
                          <m:r>
                            <a:rPr lang="en-US" sz="1467" i="1">
                              <a:latin typeface="Cambria Math" panose="02040503050406030204" pitchFamily="18" charset="0"/>
                            </a:rPr>
                            <m:t>𝑽</m:t>
                          </m:r>
                        </m:e>
                        <m:sub>
                          <m:r>
                            <a:rPr lang="en-US" sz="1467" i="1">
                              <a:latin typeface="Cambria Math" panose="02040503050406030204" pitchFamily="18" charset="0"/>
                            </a:rPr>
                            <m:t>𝜽</m:t>
                          </m:r>
                        </m:sub>
                      </m:sSub>
                      <m:r>
                        <a:rPr lang="en-US" sz="1467" i="1">
                          <a:latin typeface="Cambria Math" panose="02040503050406030204" pitchFamily="18" charset="0"/>
                        </a:rPr>
                        <m:t>=</m:t>
                      </m:r>
                      <m:sSub>
                        <m:sSubPr>
                          <m:ctrlPr>
                            <a:rPr lang="en-US" sz="1467" i="1">
                              <a:latin typeface="Cambria Math" panose="02040503050406030204" pitchFamily="18" charset="0"/>
                            </a:rPr>
                          </m:ctrlPr>
                        </m:sSubPr>
                        <m:e>
                          <m:r>
                            <a:rPr lang="en-US" sz="1467" i="1">
                              <a:latin typeface="Cambria Math" panose="02040503050406030204" pitchFamily="18" charset="0"/>
                            </a:rPr>
                            <m:t>𝑽</m:t>
                          </m:r>
                        </m:e>
                        <m:sub>
                          <m:r>
                            <a:rPr lang="en-US" sz="1467" i="1">
                              <a:latin typeface="Cambria Math" panose="02040503050406030204" pitchFamily="18" charset="0"/>
                            </a:rPr>
                            <m:t>𝒎</m:t>
                          </m:r>
                        </m:sub>
                      </m:sSub>
                      <m:f>
                        <m:fPr>
                          <m:ctrlPr>
                            <a:rPr lang="en-US" sz="1467" i="1">
                              <a:latin typeface="Cambria Math" panose="02040503050406030204" pitchFamily="18" charset="0"/>
                            </a:rPr>
                          </m:ctrlPr>
                        </m:fPr>
                        <m:num>
                          <m:r>
                            <a:rPr lang="en-US" sz="1467" i="1">
                              <a:latin typeface="Cambria Math" panose="02040503050406030204" pitchFamily="18" charset="0"/>
                            </a:rPr>
                            <m:t>𝒓</m:t>
                          </m:r>
                        </m:num>
                        <m:den>
                          <m:r>
                            <a:rPr lang="en-US" sz="1467" i="1">
                              <a:latin typeface="Cambria Math" panose="02040503050406030204" pitchFamily="18" charset="0"/>
                            </a:rPr>
                            <m:t>𝑹</m:t>
                          </m:r>
                        </m:den>
                      </m:f>
                      <m:r>
                        <a:rPr lang="en-US" sz="1467" i="1">
                          <a:latin typeface="Cambria Math" panose="02040503050406030204" pitchFamily="18" charset="0"/>
                        </a:rPr>
                        <m:t> </m:t>
                      </m:r>
                      <m:d>
                        <m:dPr>
                          <m:ctrlPr>
                            <a:rPr lang="en-US" sz="1467" i="1">
                              <a:latin typeface="Cambria Math" panose="02040503050406030204" pitchFamily="18" charset="0"/>
                            </a:rPr>
                          </m:ctrlPr>
                        </m:dPr>
                        <m:e>
                          <m:r>
                            <a:rPr lang="en-US" sz="1467" i="1">
                              <a:latin typeface="Cambria Math" panose="02040503050406030204" pitchFamily="18" charset="0"/>
                            </a:rPr>
                            <m:t>𝒓</m:t>
                          </m:r>
                          <m:r>
                            <a:rPr lang="en-US" sz="1467" i="1">
                              <a:latin typeface="Cambria Math" panose="02040503050406030204" pitchFamily="18" charset="0"/>
                            </a:rPr>
                            <m:t>&lt;</m:t>
                          </m:r>
                          <m:r>
                            <a:rPr lang="en-US" sz="1467" i="1">
                              <a:latin typeface="Cambria Math" panose="02040503050406030204" pitchFamily="18" charset="0"/>
                            </a:rPr>
                            <m:t>𝑹</m:t>
                          </m:r>
                        </m:e>
                      </m:d>
                      <m:r>
                        <a:rPr lang="en-US" sz="1467" i="1">
                          <a:latin typeface="Cambria Math" panose="02040503050406030204" pitchFamily="18" charset="0"/>
                        </a:rPr>
                        <m:t>;</m:t>
                      </m:r>
                      <m:r>
                        <a:rPr lang="en-US" sz="1467" b="1" i="1">
                          <a:latin typeface="Cambria Math" panose="02040503050406030204" pitchFamily="18" charset="0"/>
                        </a:rPr>
                        <m:t> </m:t>
                      </m:r>
                      <m:r>
                        <a:rPr lang="en-US" sz="1467" b="1" i="1" smtClean="0">
                          <a:latin typeface="Cambria Math" panose="02040503050406030204" pitchFamily="18" charset="0"/>
                        </a:rPr>
                        <m:t> </m:t>
                      </m:r>
                      <m:sSub>
                        <m:sSubPr>
                          <m:ctrlPr>
                            <a:rPr lang="en-US" sz="1467" i="1">
                              <a:latin typeface="Cambria Math" panose="02040503050406030204" pitchFamily="18" charset="0"/>
                            </a:rPr>
                          </m:ctrlPr>
                        </m:sSubPr>
                        <m:e>
                          <m:r>
                            <a:rPr lang="en-US" sz="1467" i="1">
                              <a:latin typeface="Cambria Math" panose="02040503050406030204" pitchFamily="18" charset="0"/>
                            </a:rPr>
                            <m:t>𝑽</m:t>
                          </m:r>
                        </m:e>
                        <m:sub>
                          <m:r>
                            <a:rPr lang="en-US" sz="1467" i="1">
                              <a:latin typeface="Cambria Math" panose="02040503050406030204" pitchFamily="18" charset="0"/>
                            </a:rPr>
                            <m:t>𝜽</m:t>
                          </m:r>
                        </m:sub>
                      </m:sSub>
                      <m:r>
                        <a:rPr lang="en-US" sz="1467" i="1">
                          <a:latin typeface="Cambria Math" panose="02040503050406030204" pitchFamily="18" charset="0"/>
                        </a:rPr>
                        <m:t>=</m:t>
                      </m:r>
                      <m:sSub>
                        <m:sSubPr>
                          <m:ctrlPr>
                            <a:rPr lang="en-US" sz="1467" i="1">
                              <a:latin typeface="Cambria Math" panose="02040503050406030204" pitchFamily="18" charset="0"/>
                            </a:rPr>
                          </m:ctrlPr>
                        </m:sSubPr>
                        <m:e>
                          <m:r>
                            <a:rPr lang="en-US" sz="1467" i="1">
                              <a:latin typeface="Cambria Math" panose="02040503050406030204" pitchFamily="18" charset="0"/>
                            </a:rPr>
                            <m:t>𝑽</m:t>
                          </m:r>
                        </m:e>
                        <m:sub>
                          <m:r>
                            <a:rPr lang="en-US" sz="1467" i="1">
                              <a:latin typeface="Cambria Math" panose="02040503050406030204" pitchFamily="18" charset="0"/>
                            </a:rPr>
                            <m:t>𝒎</m:t>
                          </m:r>
                        </m:sub>
                      </m:sSub>
                      <m:f>
                        <m:fPr>
                          <m:ctrlPr>
                            <a:rPr lang="en-US" sz="1467" i="1">
                              <a:latin typeface="Cambria Math" panose="02040503050406030204" pitchFamily="18" charset="0"/>
                            </a:rPr>
                          </m:ctrlPr>
                        </m:fPr>
                        <m:num>
                          <m:r>
                            <a:rPr lang="en-US" sz="1467" i="1">
                              <a:latin typeface="Cambria Math" panose="02040503050406030204" pitchFamily="18" charset="0"/>
                            </a:rPr>
                            <m:t>𝑹</m:t>
                          </m:r>
                        </m:num>
                        <m:den>
                          <m:r>
                            <a:rPr lang="en-US" sz="1467" i="1">
                              <a:latin typeface="Cambria Math" panose="02040503050406030204" pitchFamily="18" charset="0"/>
                            </a:rPr>
                            <m:t>𝒓</m:t>
                          </m:r>
                        </m:den>
                      </m:f>
                      <m:r>
                        <a:rPr lang="en-US" sz="1467" i="1">
                          <a:latin typeface="Cambria Math" panose="02040503050406030204" pitchFamily="18" charset="0"/>
                        </a:rPr>
                        <m:t> (</m:t>
                      </m:r>
                      <m:r>
                        <a:rPr lang="en-US" sz="1467" i="1">
                          <a:latin typeface="Cambria Math" panose="02040503050406030204" pitchFamily="18" charset="0"/>
                        </a:rPr>
                        <m:t>𝒓</m:t>
                      </m:r>
                      <m:r>
                        <a:rPr lang="en-US" sz="1467" i="1">
                          <a:latin typeface="Cambria Math" panose="02040503050406030204" pitchFamily="18" charset="0"/>
                        </a:rPr>
                        <m:t>≥</m:t>
                      </m:r>
                      <m:r>
                        <a:rPr lang="en-US" sz="1467" i="1">
                          <a:latin typeface="Cambria Math" panose="02040503050406030204" pitchFamily="18" charset="0"/>
                        </a:rPr>
                        <m:t>𝑹</m:t>
                      </m:r>
                      <m:r>
                        <a:rPr lang="en-US" sz="1467" i="1">
                          <a:latin typeface="Cambria Math" panose="02040503050406030204" pitchFamily="18" charset="0"/>
                        </a:rPr>
                        <m:t>)</m:t>
                      </m:r>
                    </m:oMath>
                  </m:oMathPara>
                </a14:m>
                <a:endParaRPr lang="en-US" sz="1467" dirty="0"/>
              </a:p>
            </p:txBody>
          </p:sp>
        </mc:Choice>
        <mc:Fallback xmlns="">
          <p:sp>
            <p:nvSpPr>
              <p:cNvPr id="8" name="Rectangle 7"/>
              <p:cNvSpPr>
                <a:spLocks noRot="1" noChangeAspect="1" noMove="1" noResize="1" noEditPoints="1" noAdjustHandles="1" noChangeArrowheads="1" noChangeShapeType="1" noTextEdit="1"/>
              </p:cNvSpPr>
              <p:nvPr/>
            </p:nvSpPr>
            <p:spPr>
              <a:xfrm>
                <a:off x="6584229" y="1027906"/>
                <a:ext cx="5559604" cy="728597"/>
              </a:xfrm>
              <a:prstGeom prst="rect">
                <a:avLst/>
              </a:prstGeom>
              <a:blipFill>
                <a:blip r:embed="rId6"/>
                <a:stretch>
                  <a:fillRect t="-1681" b="-2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425964" y="5920166"/>
                <a:ext cx="3876133" cy="666657"/>
              </a:xfrm>
              <a:prstGeom prst="rect">
                <a:avLst/>
              </a:prstGeom>
              <a:noFill/>
            </p:spPr>
            <p:txBody>
              <a:bodyPr wrap="square" rtlCol="0">
                <a:spAutoFit/>
              </a:bodyPr>
              <a:lstStyle/>
              <a:p>
                <a14:m>
                  <m:oMath xmlns:m="http://schemas.openxmlformats.org/officeDocument/2006/math">
                    <m:r>
                      <a:rPr lang="en-US" sz="2000" b="0" i="1" dirty="0" smtClean="0">
                        <a:solidFill>
                          <a:srgbClr val="7030A0"/>
                        </a:solidFill>
                        <a:latin typeface="Cambria Math" panose="02040503050406030204" pitchFamily="18" charset="0"/>
                      </a:rPr>
                      <m:t>𝜁</m:t>
                    </m:r>
                  </m:oMath>
                </a14:m>
                <a:r>
                  <a:rPr lang="en-US" sz="2000" dirty="0" smtClean="0">
                    <a:solidFill>
                      <a:srgbClr val="7030A0"/>
                    </a:solidFill>
                  </a:rPr>
                  <a:t>  </a:t>
                </a:r>
                <a:r>
                  <a:rPr lang="en-US" sz="2000" dirty="0">
                    <a:solidFill>
                      <a:srgbClr val="7030A0"/>
                    </a:solidFill>
                  </a:rPr>
                  <a:t>= </a:t>
                </a:r>
                <a14:m>
                  <m:oMath xmlns:m="http://schemas.openxmlformats.org/officeDocument/2006/math">
                    <m:f>
                      <m:fPr>
                        <m:ctrlPr>
                          <a:rPr lang="en-US" sz="2000" i="1" dirty="0">
                            <a:solidFill>
                              <a:srgbClr val="7030A0"/>
                            </a:solidFill>
                            <a:latin typeface="Cambria Math" panose="02040503050406030204" pitchFamily="18" charset="0"/>
                          </a:rPr>
                        </m:ctrlPr>
                      </m:fPr>
                      <m:num>
                        <m:r>
                          <a:rPr lang="en-US" sz="2000" i="1"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m:t>
                        </m:r>
                        <m:r>
                          <a:rPr lang="en-US" sz="2000" i="1" dirty="0">
                            <a:solidFill>
                              <a:srgbClr val="7030A0"/>
                            </a:solidFill>
                            <a:latin typeface="Cambria Math" panose="02040503050406030204" pitchFamily="18" charset="0"/>
                          </a:rPr>
                          <m:t>𝑾</m:t>
                        </m:r>
                        <m:r>
                          <a:rPr lang="en-US" sz="2000" i="1" dirty="0">
                            <a:solidFill>
                              <a:srgbClr val="7030A0"/>
                            </a:solidFill>
                            <a:latin typeface="Cambria Math" panose="02040503050406030204" pitchFamily="18" charset="0"/>
                          </a:rPr>
                          <m:t>∗</m:t>
                        </m:r>
                        <m:d>
                          <m:dPr>
                            <m:ctrlPr>
                              <a:rPr lang="en-US" sz="2000" i="1" dirty="0">
                                <a:solidFill>
                                  <a:srgbClr val="7030A0"/>
                                </a:solidFill>
                                <a:latin typeface="Cambria Math" panose="02040503050406030204" pitchFamily="18" charset="0"/>
                              </a:rPr>
                            </m:ctrlPr>
                          </m:dPr>
                          <m:e>
                            <m:sSup>
                              <m:sSupPr>
                                <m:ctrlPr>
                                  <a:rPr lang="en-US" sz="2000" i="1" dirty="0">
                                    <a:solidFill>
                                      <a:srgbClr val="7030A0"/>
                                    </a:solidFill>
                                    <a:latin typeface="Cambria Math" panose="02040503050406030204" pitchFamily="18" charset="0"/>
                                  </a:rPr>
                                </m:ctrlPr>
                              </m:sSupPr>
                              <m:e>
                                <m:d>
                                  <m:dPr>
                                    <m:ctrlPr>
                                      <a:rPr lang="en-US" sz="2000" i="1" dirty="0">
                                        <a:solidFill>
                                          <a:srgbClr val="7030A0"/>
                                        </a:solidFill>
                                        <a:latin typeface="Cambria Math" panose="02040503050406030204" pitchFamily="18" charset="0"/>
                                      </a:rPr>
                                    </m:ctrlPr>
                                  </m:dPr>
                                  <m:e>
                                    <m:sSub>
                                      <m:sSubPr>
                                        <m:ctrlPr>
                                          <a:rPr lang="en-US" sz="2000" i="1" dirty="0">
                                            <a:solidFill>
                                              <a:srgbClr val="7030A0"/>
                                            </a:solidFill>
                                            <a:latin typeface="Cambria Math" panose="02040503050406030204" pitchFamily="18" charset="0"/>
                                          </a:rPr>
                                        </m:ctrlPr>
                                      </m:sSubPr>
                                      <m:e>
                                        <m:r>
                                          <a:rPr lang="en-US" sz="2000" i="1" dirty="0">
                                            <a:solidFill>
                                              <a:srgbClr val="7030A0"/>
                                            </a:solidFill>
                                            <a:latin typeface="Cambria Math" panose="02040503050406030204" pitchFamily="18" charset="0"/>
                                          </a:rPr>
                                          <m:t>𝑼</m:t>
                                        </m:r>
                                      </m:e>
                                      <m:sub>
                                        <m:r>
                                          <a:rPr lang="en-US" sz="2000" i="1" dirty="0">
                                            <a:solidFill>
                                              <a:srgbClr val="7030A0"/>
                                            </a:solidFill>
                                            <a:latin typeface="Cambria Math" panose="02040503050406030204" pitchFamily="18" charset="0"/>
                                          </a:rPr>
                                          <m:t>𝒕𝒓𝒖𝒆</m:t>
                                        </m:r>
                                      </m:sub>
                                    </m:sSub>
                                    <m:r>
                                      <a:rPr lang="en-US" sz="2000" i="1" dirty="0">
                                        <a:solidFill>
                                          <a:srgbClr val="7030A0"/>
                                        </a:solidFill>
                                        <a:latin typeface="Cambria Math" panose="02040503050406030204" pitchFamily="18" charset="0"/>
                                      </a:rPr>
                                      <m:t>−</m:t>
                                    </m:r>
                                    <m:r>
                                      <a:rPr lang="en-US" sz="2000" i="1" dirty="0">
                                        <a:solidFill>
                                          <a:srgbClr val="7030A0"/>
                                        </a:solidFill>
                                        <a:latin typeface="Cambria Math" panose="02040503050406030204" pitchFamily="18" charset="0"/>
                                      </a:rPr>
                                      <m:t>𝑼</m:t>
                                    </m:r>
                                  </m:e>
                                </m:d>
                              </m:e>
                              <m:sup>
                                <m:r>
                                  <a:rPr lang="en-US" sz="2000" i="1" dirty="0">
                                    <a:solidFill>
                                      <a:srgbClr val="7030A0"/>
                                    </a:solidFill>
                                    <a:latin typeface="Cambria Math" panose="02040503050406030204" pitchFamily="18" charset="0"/>
                                  </a:rPr>
                                  <m:t>𝟐</m:t>
                                </m:r>
                              </m:sup>
                            </m:sSup>
                            <m:r>
                              <a:rPr lang="en-US" sz="2000" i="1" dirty="0">
                                <a:solidFill>
                                  <a:srgbClr val="7030A0"/>
                                </a:solidFill>
                                <a:latin typeface="Cambria Math" panose="02040503050406030204" pitchFamily="18" charset="0"/>
                              </a:rPr>
                              <m:t>+</m:t>
                            </m:r>
                            <m:sSup>
                              <m:sSupPr>
                                <m:ctrlPr>
                                  <a:rPr lang="en-US" sz="2000" i="1" dirty="0">
                                    <a:solidFill>
                                      <a:srgbClr val="7030A0"/>
                                    </a:solidFill>
                                    <a:latin typeface="Cambria Math" panose="02040503050406030204" pitchFamily="18" charset="0"/>
                                  </a:rPr>
                                </m:ctrlPr>
                              </m:sSupPr>
                              <m:e>
                                <m:d>
                                  <m:dPr>
                                    <m:ctrlPr>
                                      <a:rPr lang="en-US" sz="2000" i="1" dirty="0">
                                        <a:solidFill>
                                          <a:srgbClr val="7030A0"/>
                                        </a:solidFill>
                                        <a:latin typeface="Cambria Math" panose="02040503050406030204" pitchFamily="18" charset="0"/>
                                      </a:rPr>
                                    </m:ctrlPr>
                                  </m:dPr>
                                  <m:e>
                                    <m:sSub>
                                      <m:sSubPr>
                                        <m:ctrlPr>
                                          <a:rPr lang="en-US" sz="2000" i="1" dirty="0">
                                            <a:solidFill>
                                              <a:srgbClr val="7030A0"/>
                                            </a:solidFill>
                                            <a:latin typeface="Cambria Math" panose="02040503050406030204" pitchFamily="18" charset="0"/>
                                          </a:rPr>
                                        </m:ctrlPr>
                                      </m:sSubPr>
                                      <m:e>
                                        <m:r>
                                          <a:rPr lang="en-US" sz="2000" i="1" dirty="0">
                                            <a:solidFill>
                                              <a:srgbClr val="7030A0"/>
                                            </a:solidFill>
                                            <a:latin typeface="Cambria Math" panose="02040503050406030204" pitchFamily="18" charset="0"/>
                                          </a:rPr>
                                          <m:t>𝑽</m:t>
                                        </m:r>
                                      </m:e>
                                      <m:sub>
                                        <m:r>
                                          <a:rPr lang="en-US" sz="2000" i="1" dirty="0">
                                            <a:solidFill>
                                              <a:srgbClr val="7030A0"/>
                                            </a:solidFill>
                                            <a:latin typeface="Cambria Math" panose="02040503050406030204" pitchFamily="18" charset="0"/>
                                          </a:rPr>
                                          <m:t>𝒕𝒓𝒖𝒆</m:t>
                                        </m:r>
                                      </m:sub>
                                    </m:sSub>
                                    <m:r>
                                      <a:rPr lang="en-US" sz="2000" i="1"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𝑽</m:t>
                                    </m:r>
                                  </m:e>
                                </m:d>
                              </m:e>
                              <m:sup>
                                <m:r>
                                  <a:rPr lang="en-US" sz="2000" i="1" dirty="0">
                                    <a:solidFill>
                                      <a:srgbClr val="7030A0"/>
                                    </a:solidFill>
                                    <a:latin typeface="Cambria Math" panose="02040503050406030204" pitchFamily="18" charset="0"/>
                                  </a:rPr>
                                  <m:t>𝟐</m:t>
                                </m:r>
                              </m:sup>
                            </m:sSup>
                          </m:e>
                        </m:d>
                      </m:num>
                      <m:den>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𝜮</m:t>
                        </m:r>
                        <m:r>
                          <a:rPr lang="en-US" sz="2000" dirty="0">
                            <a:solidFill>
                              <a:srgbClr val="7030A0"/>
                            </a:solidFill>
                            <a:latin typeface="Cambria Math" panose="02040503050406030204" pitchFamily="18" charset="0"/>
                          </a:rPr>
                          <m:t> </m:t>
                        </m:r>
                        <m:r>
                          <a:rPr lang="en-US" sz="2000" i="1" dirty="0">
                            <a:solidFill>
                              <a:srgbClr val="7030A0"/>
                            </a:solidFill>
                            <a:latin typeface="Cambria Math" panose="02040503050406030204" pitchFamily="18" charset="0"/>
                          </a:rPr>
                          <m:t>𝑾</m:t>
                        </m:r>
                      </m:den>
                    </m:f>
                  </m:oMath>
                </a14:m>
                <a:endParaRPr lang="en-US" sz="2000" dirty="0">
                  <a:solidFill>
                    <a:srgbClr val="7030A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425964" y="5920166"/>
                <a:ext cx="3876133" cy="666657"/>
              </a:xfrm>
              <a:prstGeom prst="rect">
                <a:avLst/>
              </a:prstGeom>
              <a:blipFill>
                <a:blip r:embed="rId7"/>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7180863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050737" cy="6857999"/>
          </a:xfrm>
        </p:spPr>
      </p:pic>
      <p:sp>
        <p:nvSpPr>
          <p:cNvPr id="5" name="Title 4"/>
          <p:cNvSpPr>
            <a:spLocks noGrp="1"/>
          </p:cNvSpPr>
          <p:nvPr>
            <p:ph type="title"/>
          </p:nvPr>
        </p:nvSpPr>
        <p:spPr>
          <a:xfrm>
            <a:off x="1270442" y="5895473"/>
            <a:ext cx="10515600" cy="1325563"/>
          </a:xfrm>
        </p:spPr>
        <p:txBody>
          <a:bodyPr>
            <a:normAutofit/>
          </a:bodyPr>
          <a:lstStyle/>
          <a:p>
            <a:r>
              <a:rPr lang="en-US" sz="2400" dirty="0"/>
              <a:t>Overview: Vortex </a:t>
            </a:r>
            <a:r>
              <a:rPr lang="en-US" sz="2400" dirty="0" smtClean="0"/>
              <a:t>matching using MCMC </a:t>
            </a:r>
            <a:endParaRPr lang="en-US" sz="2400" dirty="0"/>
          </a:p>
        </p:txBody>
      </p:sp>
    </p:spTree>
    <p:extLst>
      <p:ext uri="{BB962C8B-B14F-4D97-AF65-F5344CB8AC3E}">
        <p14:creationId xmlns:p14="http://schemas.microsoft.com/office/powerpoint/2010/main" val="3493811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4443</TotalTime>
  <Words>7087</Words>
  <Application>Microsoft Office PowerPoint</Application>
  <PresentationFormat>Widescreen</PresentationFormat>
  <Paragraphs>899</Paragraphs>
  <Slides>49</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Calibri</vt:lpstr>
      <vt:lpstr>Calibri Light</vt:lpstr>
      <vt:lpstr>Cambria Math</vt:lpstr>
      <vt:lpstr>Encode Sans Normal Black</vt:lpstr>
      <vt:lpstr>Lucida Grande</vt:lpstr>
      <vt:lpstr>Open Sans</vt:lpstr>
      <vt:lpstr>Uni Sans</vt:lpstr>
      <vt:lpstr>Wingdings</vt:lpstr>
      <vt:lpstr>Office Theme</vt:lpstr>
      <vt:lpstr>Machine Learning for automated coherent structure Identification and super resolution in turbulent flows. </vt:lpstr>
      <vt:lpstr>Broad Objectives </vt:lpstr>
      <vt:lpstr>Introduction  </vt:lpstr>
      <vt:lpstr>Identifying hairpin vortices by hand.</vt:lpstr>
      <vt:lpstr>Objectives for current work.</vt:lpstr>
      <vt:lpstr>What is Markov chain Monte Carlo (MCMC)? </vt:lpstr>
      <vt:lpstr>Overview: Vortex matching using MCMC </vt:lpstr>
      <vt:lpstr>Matching model to data</vt:lpstr>
      <vt:lpstr>Overview: Vortex matching using MCMC </vt:lpstr>
      <vt:lpstr>Bayesian Optimization – Single vortex </vt:lpstr>
      <vt:lpstr>Performance against noise – overall error  </vt:lpstr>
      <vt:lpstr>Performance against decreasing resolution </vt:lpstr>
      <vt:lpstr>PowerPoint Presentation</vt:lpstr>
      <vt:lpstr>Boundary layer flow PIV dataset </vt:lpstr>
      <vt:lpstr>Identifying vortex candidates : Γ_2 fields</vt:lpstr>
      <vt:lpstr>Corrections to bounding boxes of vortex candidates. </vt:lpstr>
      <vt:lpstr>PowerPoint Presentation</vt:lpstr>
      <vt:lpstr>Results on PIV data. </vt:lpstr>
      <vt:lpstr>Results on PIV data. </vt:lpstr>
      <vt:lpstr>Results on PIV data - Error. </vt:lpstr>
      <vt:lpstr>Conclusions</vt:lpstr>
      <vt:lpstr>Broad Objectives </vt:lpstr>
      <vt:lpstr>What is super resolution (SR) ? </vt:lpstr>
      <vt:lpstr>Objectives for current work.</vt:lpstr>
      <vt:lpstr>Separated Flow Dataset. </vt:lpstr>
      <vt:lpstr>Non-ML SR</vt:lpstr>
      <vt:lpstr>Non-ML SR</vt:lpstr>
      <vt:lpstr>Non-ML SR</vt:lpstr>
      <vt:lpstr>SR Using ANNs. </vt:lpstr>
      <vt:lpstr>SR Using ANNs. </vt:lpstr>
      <vt:lpstr>SR Using ANNs. </vt:lpstr>
      <vt:lpstr>ANN tuning: Tensorflow’s tensorboad callback</vt:lpstr>
      <vt:lpstr>Optimally tuned ANN architecture. </vt:lpstr>
      <vt:lpstr>SR Using ANNs. </vt:lpstr>
      <vt:lpstr>ML SR – training and validation losses. </vt:lpstr>
      <vt:lpstr>ML SR - Reconstructions</vt:lpstr>
      <vt:lpstr>ML SR – comparison </vt:lpstr>
      <vt:lpstr>ML SR – Turbulent Characteristics.</vt:lpstr>
      <vt:lpstr>ML SR – Turbulent Characteristics.</vt:lpstr>
      <vt:lpstr>Conclusions </vt:lpstr>
      <vt:lpstr>Acknowledgements </vt:lpstr>
      <vt:lpstr>Questions? </vt:lpstr>
      <vt:lpstr>SR Using ANNs. </vt:lpstr>
      <vt:lpstr>Gaussian fitting algorithm </vt:lpstr>
      <vt:lpstr>Performance against noise – Individual parameters</vt:lpstr>
      <vt:lpstr>Performance against decreasing resolution – effect on Individual parameters </vt:lpstr>
      <vt:lpstr>Pre-Processing</vt:lpstr>
      <vt:lpstr>ML reconstructions comparison </vt:lpstr>
      <vt:lpstr>Turbulent Characteristics - % difference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Identification of Vortex properties from Individual vector fields using Bayesian approach.</dc:title>
  <dc:creator>kommalapati sahil</dc:creator>
  <cp:lastModifiedBy>kommalapati sahil</cp:lastModifiedBy>
  <cp:revision>229</cp:revision>
  <dcterms:created xsi:type="dcterms:W3CDTF">2020-11-13T00:07:10Z</dcterms:created>
  <dcterms:modified xsi:type="dcterms:W3CDTF">2021-10-05T07:38:13Z</dcterms:modified>
</cp:coreProperties>
</file>